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315" r:id="rId3"/>
    <p:sldId id="316" r:id="rId4"/>
    <p:sldId id="289" r:id="rId5"/>
    <p:sldId id="317" r:id="rId6"/>
    <p:sldId id="258" r:id="rId7"/>
    <p:sldId id="291" r:id="rId8"/>
    <p:sldId id="294" r:id="rId9"/>
    <p:sldId id="314" r:id="rId10"/>
    <p:sldId id="313" r:id="rId11"/>
    <p:sldId id="296" r:id="rId12"/>
    <p:sldId id="297" r:id="rId13"/>
    <p:sldId id="298" r:id="rId14"/>
    <p:sldId id="306" r:id="rId15"/>
    <p:sldId id="307" r:id="rId16"/>
    <p:sldId id="308" r:id="rId17"/>
    <p:sldId id="312" r:id="rId18"/>
    <p:sldId id="300" r:id="rId19"/>
    <p:sldId id="309" r:id="rId20"/>
    <p:sldId id="302" r:id="rId21"/>
    <p:sldId id="318"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D0E16F-91C1-1F36-0CA8-31E26C8FD90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038D47EA-C583-375E-13A0-E4EF2302B4B8}"/>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32A232C-223F-4DD7-9909-861D9B232A47}" type="datetime1">
              <a:rPr lang="en-GB"/>
              <a:pPr lvl="0"/>
              <a:t>16/04/2024</a:t>
            </a:fld>
            <a:endParaRPr lang="en-GB"/>
          </a:p>
        </p:txBody>
      </p:sp>
      <p:sp>
        <p:nvSpPr>
          <p:cNvPr id="4" name="Slide Image Placeholder 3">
            <a:extLst>
              <a:ext uri="{FF2B5EF4-FFF2-40B4-BE49-F238E27FC236}">
                <a16:creationId xmlns:a16="http://schemas.microsoft.com/office/drawing/2014/main" id="{472A22DD-D244-8388-35ED-5499C1F34DA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789B51E9-4851-8043-685E-C61E59AC5DF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8BCA634-26CD-5E72-1E63-AC7D868F0A3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231D110D-1F90-7C6F-9533-CA41107E1BDB}"/>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CF371387-D178-4D5B-A5D0-044A7066A94C}" type="slidenum">
              <a:t>‹#›</a:t>
            </a:fld>
            <a:endParaRPr lang="en-GB"/>
          </a:p>
        </p:txBody>
      </p:sp>
    </p:spTree>
    <p:extLst>
      <p:ext uri="{BB962C8B-B14F-4D97-AF65-F5344CB8AC3E}">
        <p14:creationId xmlns:p14="http://schemas.microsoft.com/office/powerpoint/2010/main" val="303142314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B3440-5C15-1199-7EB4-772AF3F62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68B7D-C740-B4C0-88A9-AFF322F2356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B274D35-85F2-E73C-23CB-F4D74BE12D1B}"/>
              </a:ext>
            </a:extLst>
          </p:cNvPr>
          <p:cNvSpPr txBox="1">
            <a:spLocks noGrp="1"/>
          </p:cNvSpPr>
          <p:nvPr>
            <p:ph type="sldNum" sz="quarter" idx="8"/>
          </p:nvPr>
        </p:nvSpPr>
        <p:spPr/>
        <p:txBody>
          <a:bodyPr/>
          <a:lstStyle/>
          <a:p>
            <a:pPr lvl="0"/>
            <a:fld id="{F18F770D-0C14-45DA-9DC2-1F1817EEE060}" type="slidenum">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2B168-E924-ED96-9892-ADC9CEE29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44C49-ADD5-46FF-DA57-694C22B77C5E}"/>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1D53F014-2ACE-6EA1-73A6-1D3340ACBF30}"/>
              </a:ext>
            </a:extLst>
          </p:cNvPr>
          <p:cNvSpPr txBox="1">
            <a:spLocks noGrp="1"/>
          </p:cNvSpPr>
          <p:nvPr>
            <p:ph type="sldNum" sz="quarter" idx="8"/>
          </p:nvPr>
        </p:nvSpPr>
        <p:spPr/>
        <p:txBody>
          <a:bodyPr/>
          <a:lstStyle/>
          <a:p>
            <a:pPr lvl="0"/>
            <a:fld id="{E1114969-5AF2-4F64-A465-3AAE68C6FC17}" type="slidenum">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91BE5-447C-6DFE-E744-11C11AF2A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6E787-F4FE-9953-B89B-68DDD9F20474}"/>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ACB5E485-5E19-7C2B-6B60-E9D26FF3AB34}"/>
              </a:ext>
            </a:extLst>
          </p:cNvPr>
          <p:cNvSpPr txBox="1">
            <a:spLocks noGrp="1"/>
          </p:cNvSpPr>
          <p:nvPr>
            <p:ph type="sldNum" sz="quarter" idx="8"/>
          </p:nvPr>
        </p:nvSpPr>
        <p:spPr/>
        <p:txBody>
          <a:bodyPr/>
          <a:lstStyle/>
          <a:p>
            <a:pPr lvl="0"/>
            <a:fld id="{DAE5857F-C76F-4C6C-B2F1-4D62771187B8}" type="slidenum">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11A21-BF8C-0AD5-D736-0E70759DD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EC15B-49EA-9012-8166-ABBF1B555B6C}"/>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1E459E6F-E43B-C2C6-0E6D-F9608F482799}"/>
              </a:ext>
            </a:extLst>
          </p:cNvPr>
          <p:cNvSpPr txBox="1">
            <a:spLocks noGrp="1"/>
          </p:cNvSpPr>
          <p:nvPr>
            <p:ph type="sldNum" sz="quarter" idx="8"/>
          </p:nvPr>
        </p:nvSpPr>
        <p:spPr/>
        <p:txBody>
          <a:bodyPr/>
          <a:lstStyle/>
          <a:p>
            <a:pPr lvl="0"/>
            <a:fld id="{4CA7EFF1-A17F-4B3F-BAB6-C2620C7C9E8C}" type="slidenum">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B599F-4E3D-E5D6-A3B0-9934CA44F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C1D30-CE16-CAB9-4732-73A2D6C361B4}"/>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B4B37637-F3A8-65F1-2DBA-7A07D6310754}"/>
              </a:ext>
            </a:extLst>
          </p:cNvPr>
          <p:cNvSpPr txBox="1">
            <a:spLocks noGrp="1"/>
          </p:cNvSpPr>
          <p:nvPr>
            <p:ph type="sldNum" sz="quarter" idx="8"/>
          </p:nvPr>
        </p:nvSpPr>
        <p:spPr/>
        <p:txBody>
          <a:bodyPr/>
          <a:lstStyle/>
          <a:p>
            <a:pPr lvl="0"/>
            <a:fld id="{6F42D0A7-AEDE-409C-B855-01E977D72697}" type="slidenum">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8C9F0-8C1F-A058-9AFC-32B210D63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74880-1FEA-6211-186A-813FE5A5B123}"/>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7105D297-170E-83E1-F737-9A23D382D2E8}"/>
              </a:ext>
            </a:extLst>
          </p:cNvPr>
          <p:cNvSpPr txBox="1">
            <a:spLocks noGrp="1"/>
          </p:cNvSpPr>
          <p:nvPr>
            <p:ph type="sldNum" sz="quarter" idx="8"/>
          </p:nvPr>
        </p:nvSpPr>
        <p:spPr/>
        <p:txBody>
          <a:bodyPr/>
          <a:lstStyle/>
          <a:p>
            <a:pPr lvl="0"/>
            <a:fld id="{C625B408-33E9-4EC0-9640-D4247685D1D9}" type="slidenum">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3B0EF-3439-78FB-93F5-48556703F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2AD42-6EE7-D99C-3D5D-57903364EB8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4F503F22-4FDF-A62C-4671-D1B140BA7D6A}"/>
              </a:ext>
            </a:extLst>
          </p:cNvPr>
          <p:cNvSpPr txBox="1">
            <a:spLocks noGrp="1"/>
          </p:cNvSpPr>
          <p:nvPr>
            <p:ph type="sldNum" sz="quarter" idx="8"/>
          </p:nvPr>
        </p:nvSpPr>
        <p:spPr/>
        <p:txBody>
          <a:bodyPr/>
          <a:lstStyle/>
          <a:p>
            <a:pPr lvl="0"/>
            <a:fld id="{E1054871-890A-40C5-8B3B-B150AD7BF19E}" type="slidenum">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3C28-9B26-726B-E5B5-4E53726F5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26105-BB30-9786-227E-20507730C7C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8A5BF02-ABD7-BB55-5C65-B571090CF298}"/>
              </a:ext>
            </a:extLst>
          </p:cNvPr>
          <p:cNvSpPr txBox="1">
            <a:spLocks noGrp="1"/>
          </p:cNvSpPr>
          <p:nvPr>
            <p:ph type="sldNum" sz="quarter" idx="8"/>
          </p:nvPr>
        </p:nvSpPr>
        <p:spPr/>
        <p:txBody>
          <a:bodyPr/>
          <a:lstStyle/>
          <a:p>
            <a:pPr lvl="0"/>
            <a:fld id="{006B9908-2CE4-45C4-B767-C12FCD431B2B}" type="slidenum">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D807C-30A3-FEC8-8C8D-E3E2936E4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CDCD2-66B6-B84D-7E34-A138CE5B0981}"/>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C6CB6CA-7E48-8DE7-B295-6D0275970292}"/>
              </a:ext>
            </a:extLst>
          </p:cNvPr>
          <p:cNvSpPr txBox="1">
            <a:spLocks noGrp="1"/>
          </p:cNvSpPr>
          <p:nvPr>
            <p:ph type="sldNum" sz="quarter" idx="8"/>
          </p:nvPr>
        </p:nvSpPr>
        <p:spPr/>
        <p:txBody>
          <a:bodyPr/>
          <a:lstStyle/>
          <a:p>
            <a:pPr lvl="0"/>
            <a:fld id="{02DC96AD-F57F-4567-B5BA-9483A5C5DD83}" type="slidenum">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5B3EB-3A19-EE12-C09D-3C3F558A6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83A75-68E8-437D-3B5B-82AF7E96882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CFEDCC6-12B0-DB12-8CD6-B9FB04C35CB8}"/>
              </a:ext>
            </a:extLst>
          </p:cNvPr>
          <p:cNvSpPr txBox="1">
            <a:spLocks noGrp="1"/>
          </p:cNvSpPr>
          <p:nvPr>
            <p:ph type="sldNum" sz="quarter" idx="8"/>
          </p:nvPr>
        </p:nvSpPr>
        <p:spPr/>
        <p:txBody>
          <a:bodyPr/>
          <a:lstStyle/>
          <a:p>
            <a:pPr lvl="0"/>
            <a:fld id="{6B8D6252-2A81-4326-85D4-1E58133CA237}" type="slidenum">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FD007-B74B-4C2B-6DB0-778CD6D3F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32872-7373-4F44-9B8F-D5AE5D66FA5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56E27124-A710-4F4F-7C6B-411BB07ACEEC}"/>
              </a:ext>
            </a:extLst>
          </p:cNvPr>
          <p:cNvSpPr txBox="1">
            <a:spLocks noGrp="1"/>
          </p:cNvSpPr>
          <p:nvPr>
            <p:ph type="sldNum" sz="quarter" idx="8"/>
          </p:nvPr>
        </p:nvSpPr>
        <p:spPr/>
        <p:txBody>
          <a:bodyPr/>
          <a:lstStyle/>
          <a:p>
            <a:pPr lvl="0"/>
            <a:fld id="{E2C35D76-040B-4EF3-A3B0-6D4561201708}" type="slidenum">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7CA32-2BF1-354F-D40A-490FFE3B5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6606C-F3A0-064B-325D-70316D5E67A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DB38C8F-C73E-E7F0-C679-0C9A319878D1}"/>
              </a:ext>
            </a:extLst>
          </p:cNvPr>
          <p:cNvSpPr txBox="1">
            <a:spLocks noGrp="1"/>
          </p:cNvSpPr>
          <p:nvPr>
            <p:ph type="sldNum" sz="quarter" idx="8"/>
          </p:nvPr>
        </p:nvSpPr>
        <p:spPr/>
        <p:txBody>
          <a:bodyPr/>
          <a:lstStyle/>
          <a:p>
            <a:pPr lvl="0"/>
            <a:fld id="{E9AF510B-B421-45FD-803E-10B831A406F7}" type="slidenum">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13213-3E86-876A-0084-688C5B2A9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CEA6A-6881-5A94-E275-39206D7D9E9F}"/>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14E332D-BB70-D0B1-0791-D8FC56CDC75D}"/>
              </a:ext>
            </a:extLst>
          </p:cNvPr>
          <p:cNvSpPr txBox="1">
            <a:spLocks noGrp="1"/>
          </p:cNvSpPr>
          <p:nvPr>
            <p:ph type="sldNum" sz="quarter" idx="8"/>
          </p:nvPr>
        </p:nvSpPr>
        <p:spPr/>
        <p:txBody>
          <a:bodyPr/>
          <a:lstStyle/>
          <a:p>
            <a:pPr lvl="0"/>
            <a:fld id="{A80D5B3B-4ACB-4A65-B974-4312F6359532}" type="slidenum">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68872-AC43-681E-1406-B30A3B597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B30EE-5FFD-3415-6C28-E6D471EF2F5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287C2A5-FD90-8489-8F30-6A5B3ABC38CD}"/>
              </a:ext>
            </a:extLst>
          </p:cNvPr>
          <p:cNvSpPr txBox="1">
            <a:spLocks noGrp="1"/>
          </p:cNvSpPr>
          <p:nvPr>
            <p:ph type="sldNum" sz="quarter" idx="8"/>
          </p:nvPr>
        </p:nvSpPr>
        <p:spPr/>
        <p:txBody>
          <a:bodyPr/>
          <a:lstStyle/>
          <a:p>
            <a:pPr lvl="0"/>
            <a:fld id="{63D16F83-BEB8-46D5-9AF2-B81EF7CE69AD}" type="slidenum">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21DE6-ACD4-AF86-1D48-682AEEC1E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B05EF-E4E2-03D3-941C-458D70451C15}"/>
              </a:ext>
            </a:extLst>
          </p:cNvPr>
          <p:cNvSpPr txBox="1">
            <a:spLocks noGrp="1"/>
          </p:cNvSpPr>
          <p:nvPr>
            <p:ph type="body" sz="quarter" idx="1"/>
          </p:nvPr>
        </p:nvSpPr>
        <p:spPr/>
        <p:txBody>
          <a:bodyPr/>
          <a:lstStyle/>
          <a:p>
            <a:pPr lvl="0"/>
            <a:r>
              <a:rPr lang="en-GB"/>
              <a:t>Values represent our needs, wants and what we feel most strongly about. By focusing on what is important to us, it helps us to connect to who we really are and we feel able to make decisions about our future and feel motivated to meet our goals.  </a:t>
            </a:r>
          </a:p>
          <a:p>
            <a:pPr lvl="0"/>
            <a:endParaRPr lang="en-GB"/>
          </a:p>
          <a:p>
            <a:pPr lvl="0"/>
            <a:r>
              <a:rPr lang="en-GB"/>
              <a:t>There are no right or wrong values and they vary from person to person.  Values are often learnt early in life, usually from family and friends, and can relate to different areas of our lives, such as personal relationships, culture, religion, school and work.  </a:t>
            </a:r>
          </a:p>
          <a:p>
            <a:pPr lvl="0"/>
            <a:endParaRPr lang="en-GB"/>
          </a:p>
          <a:p>
            <a:pPr lvl="0"/>
            <a:endParaRPr lang="en-GB"/>
          </a:p>
        </p:txBody>
      </p:sp>
      <p:sp>
        <p:nvSpPr>
          <p:cNvPr id="4" name="Slide Number Placeholder 3">
            <a:extLst>
              <a:ext uri="{FF2B5EF4-FFF2-40B4-BE49-F238E27FC236}">
                <a16:creationId xmlns:a16="http://schemas.microsoft.com/office/drawing/2014/main" id="{FCE91738-D8BC-63DF-17B9-AC3A84F40036}"/>
              </a:ext>
            </a:extLst>
          </p:cNvPr>
          <p:cNvSpPr txBox="1">
            <a:spLocks noGrp="1"/>
          </p:cNvSpPr>
          <p:nvPr>
            <p:ph type="sldNum" sz="quarter" idx="8"/>
          </p:nvPr>
        </p:nvSpPr>
        <p:spPr/>
        <p:txBody>
          <a:bodyPr/>
          <a:lstStyle/>
          <a:p>
            <a:pPr lvl="0"/>
            <a:fld id="{452A71C1-D4EC-448C-A25D-FA4C15CA3D0A}" type="slidenum">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69F59-6D61-3B4A-EA43-1F0964AAF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EF563-08EE-4E06-5F02-45C19AC2394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A6E14DA-370D-D37F-65A4-DBCAD5A117F8}"/>
              </a:ext>
            </a:extLst>
          </p:cNvPr>
          <p:cNvSpPr txBox="1">
            <a:spLocks noGrp="1"/>
          </p:cNvSpPr>
          <p:nvPr>
            <p:ph type="sldNum" sz="quarter" idx="8"/>
          </p:nvPr>
        </p:nvSpPr>
        <p:spPr/>
        <p:txBody>
          <a:bodyPr/>
          <a:lstStyle/>
          <a:p>
            <a:pPr lvl="0"/>
            <a:fld id="{B825FA10-CDC9-4A36-8136-FA4F1A973C5A}" type="slidenum">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05AF3-98F1-0DE5-4B31-0F8F7179B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75687-3385-C68C-812A-DBFC8318B4D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935DFD8-D24E-29AA-75FE-14C19CC2CB44}"/>
              </a:ext>
            </a:extLst>
          </p:cNvPr>
          <p:cNvSpPr txBox="1">
            <a:spLocks noGrp="1"/>
          </p:cNvSpPr>
          <p:nvPr>
            <p:ph type="sldNum" sz="quarter" idx="8"/>
          </p:nvPr>
        </p:nvSpPr>
        <p:spPr/>
        <p:txBody>
          <a:bodyPr/>
          <a:lstStyle/>
          <a:p>
            <a:pPr lvl="0"/>
            <a:fld id="{DA2B1EED-CF13-4A4C-8951-B8A074358CD1}" type="slidenum">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AD579-CB8E-E6ED-B638-12AFC787E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D32C1-7812-1149-4467-34A121E198CF}"/>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6ADB31F-8CDB-9DE9-7CB8-81ECC6CF3E02}"/>
              </a:ext>
            </a:extLst>
          </p:cNvPr>
          <p:cNvSpPr txBox="1">
            <a:spLocks noGrp="1"/>
          </p:cNvSpPr>
          <p:nvPr>
            <p:ph type="sldNum" sz="quarter" idx="8"/>
          </p:nvPr>
        </p:nvSpPr>
        <p:spPr/>
        <p:txBody>
          <a:bodyPr/>
          <a:lstStyle/>
          <a:p>
            <a:pPr lvl="0"/>
            <a:fld id="{1ED177C8-3F62-4A63-9725-E7A98C7DE3FB}" type="slidenum">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37444-D1C0-1568-648D-3743F2257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F283F-86E3-8325-B791-195E1FE41CBA}"/>
              </a:ext>
            </a:extLst>
          </p:cNvPr>
          <p:cNvSpPr txBox="1">
            <a:spLocks noGrp="1"/>
          </p:cNvSpPr>
          <p:nvPr>
            <p:ph type="body" sz="quarter" idx="1"/>
          </p:nvPr>
        </p:nvSpPr>
        <p:spPr/>
        <p:txBody>
          <a:bodyPr/>
          <a:lstStyle/>
          <a:p>
            <a:pPr lvl="0"/>
            <a:r>
              <a:rPr lang="en-GB" b="1"/>
              <a:t>Improving lives-</a:t>
            </a:r>
            <a:r>
              <a:rPr lang="en-GB"/>
              <a:t>…focuses on improving the overall patients’ health and experience of the NHS rather than just focusing on an individual disease or problem.</a:t>
            </a:r>
          </a:p>
          <a:p>
            <a:pPr lvl="0"/>
            <a:r>
              <a:rPr lang="en-GB" b="1"/>
              <a:t>Compassion: </a:t>
            </a:r>
            <a:r>
              <a:rPr lang="en-GB"/>
              <a:t>is ensuring that staff take the time to be kind, remembering that individual experiences with the NHS can be hard, traumatic and painful.</a:t>
            </a:r>
            <a:endParaRPr lang="en-GB">
              <a:cs typeface="Calibri"/>
            </a:endParaRPr>
          </a:p>
          <a:p>
            <a:pPr lvl="0"/>
            <a:r>
              <a:rPr lang="en-GB" b="1"/>
              <a:t>Working together for patients: </a:t>
            </a:r>
            <a:r>
              <a:rPr lang="en-GB"/>
              <a:t>…is about putting the patients first and working as a team. That team includes not only the patient, but also their family, carers and other professionals.  </a:t>
            </a:r>
          </a:p>
          <a:p>
            <a:pPr lvl="0"/>
            <a:r>
              <a:rPr lang="en-GB" b="1"/>
              <a:t>Respect and dignity: </a:t>
            </a:r>
            <a:r>
              <a:rPr lang="en-GB"/>
              <a:t>Each person’s individuality is valued, as well as their priorities, needs, strengths and weaknesses. What people say in conversations with staff is taken seriously.    </a:t>
            </a:r>
          </a:p>
          <a:p>
            <a:pPr lvl="0"/>
            <a:r>
              <a:rPr lang="en-GB" b="1"/>
              <a:t>Everyone counts- </a:t>
            </a:r>
            <a:r>
              <a:rPr lang="en-GB"/>
              <a:t>The NHS seeks to help everyone, recognising that some people need more help than others and making sure no-one is excluded, discriminated against or left behind.</a:t>
            </a:r>
          </a:p>
          <a:p>
            <a:pPr lvl="0"/>
            <a:r>
              <a:rPr lang="en-GB" b="1"/>
              <a:t>Commitment to quality of care- </a:t>
            </a:r>
            <a:r>
              <a:rPr lang="en-GB"/>
              <a:t>…is providing the best care in terms of safety, effectiveness and patient experience and always striving to do better by seeking feedback.</a:t>
            </a:r>
          </a:p>
          <a:p>
            <a:pPr lvl="0"/>
            <a:endParaRPr lang="en-GB" b="1"/>
          </a:p>
          <a:p>
            <a:pPr lvl="0"/>
            <a:endParaRPr lang="en-GB"/>
          </a:p>
        </p:txBody>
      </p:sp>
      <p:sp>
        <p:nvSpPr>
          <p:cNvPr id="4" name="Slide Number Placeholder 3">
            <a:extLst>
              <a:ext uri="{FF2B5EF4-FFF2-40B4-BE49-F238E27FC236}">
                <a16:creationId xmlns:a16="http://schemas.microsoft.com/office/drawing/2014/main" id="{ECBB7930-4314-B13C-4060-CDBA7F9AF9D6}"/>
              </a:ext>
            </a:extLst>
          </p:cNvPr>
          <p:cNvSpPr txBox="1">
            <a:spLocks noGrp="1"/>
          </p:cNvSpPr>
          <p:nvPr>
            <p:ph type="sldNum" sz="quarter" idx="8"/>
          </p:nvPr>
        </p:nvSpPr>
        <p:spPr/>
        <p:txBody>
          <a:bodyPr/>
          <a:lstStyle/>
          <a:p>
            <a:pPr lvl="0"/>
            <a:fld id="{3A20871B-2D14-4450-85C4-F32B1A27F796}" type="slidenum">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1A75-FE90-2AB1-7EF4-21EED42DBD72}"/>
              </a:ext>
            </a:extLst>
          </p:cNvPr>
          <p:cNvSpPr txBox="1">
            <a:spLocks noGrp="1"/>
          </p:cNvSpPr>
          <p:nvPr>
            <p:ph type="ctrTitle"/>
          </p:nvPr>
        </p:nvSpPr>
        <p:spPr>
          <a:xfrm>
            <a:off x="1524003" y="2428810"/>
            <a:ext cx="9144000" cy="2000378"/>
          </a:xfrm>
        </p:spPr>
        <p:txBody>
          <a:bodyPr lIns="0" tIns="179999" rIns="0" bIns="179999" anchorCtr="1">
            <a:noAutofit/>
          </a:bodyPr>
          <a:lstStyle>
            <a:lvl1pPr algn="ctr">
              <a:lnSpc>
                <a:spcPct val="125000"/>
              </a:lnSpc>
              <a:defRPr spc="600">
                <a:solidFill>
                  <a:srgbClr val="FFFFFF"/>
                </a:solidFill>
                <a:latin typeface="Helvetica" pitchFamily="2"/>
              </a:defRPr>
            </a:lvl1pPr>
          </a:lstStyle>
          <a:p>
            <a:pPr lvl="0"/>
            <a:r>
              <a:rPr lang="en-GB"/>
              <a:t>CLICK TO EDIT MASTER TITLE STYLE</a:t>
            </a:r>
          </a:p>
        </p:txBody>
      </p:sp>
      <p:sp>
        <p:nvSpPr>
          <p:cNvPr id="3" name="Subtitle 2">
            <a:extLst>
              <a:ext uri="{FF2B5EF4-FFF2-40B4-BE49-F238E27FC236}">
                <a16:creationId xmlns:a16="http://schemas.microsoft.com/office/drawing/2014/main" id="{F0041609-48AC-EAC4-1330-13190BDAC18D}"/>
              </a:ext>
            </a:extLst>
          </p:cNvPr>
          <p:cNvSpPr txBox="1">
            <a:spLocks noGrp="1"/>
          </p:cNvSpPr>
          <p:nvPr>
            <p:ph type="subTitle" idx="1"/>
          </p:nvPr>
        </p:nvSpPr>
        <p:spPr>
          <a:xfrm>
            <a:off x="1524003" y="4437921"/>
            <a:ext cx="9144000" cy="670191"/>
          </a:xfrm>
        </p:spPr>
        <p:txBody>
          <a:bodyPr lIns="0" tIns="179999" rIns="0" bIns="0" anchorCtr="1"/>
          <a:lstStyle>
            <a:lvl1pPr marL="0" indent="0" algn="ctr">
              <a:buNone/>
              <a:defRPr sz="2000">
                <a:solidFill>
                  <a:srgbClr val="FFFFFF"/>
                </a:solidFill>
                <a:latin typeface="Helvetica" pitchFamily="2"/>
              </a:defRPr>
            </a:lvl1pPr>
          </a:lstStyle>
          <a:p>
            <a:pPr lvl="0"/>
            <a:r>
              <a:rPr lang="en-GB"/>
              <a:t>Click to edit Master subtitle style</a:t>
            </a:r>
          </a:p>
        </p:txBody>
      </p:sp>
      <p:pic>
        <p:nvPicPr>
          <p:cNvPr id="4" name="Picture 5" descr="Text&#10;&#10;Description automatically generated">
            <a:extLst>
              <a:ext uri="{FF2B5EF4-FFF2-40B4-BE49-F238E27FC236}">
                <a16:creationId xmlns:a16="http://schemas.microsoft.com/office/drawing/2014/main" id="{2250B684-84CE-FF2E-93F3-C70CDE50021C}"/>
              </a:ext>
            </a:extLst>
          </p:cNvPr>
          <p:cNvPicPr>
            <a:picLocks noChangeAspect="1"/>
          </p:cNvPicPr>
          <p:nvPr/>
        </p:nvPicPr>
        <p:blipFill>
          <a:blip r:embed="rId3"/>
          <a:stretch>
            <a:fillRect/>
          </a:stretch>
        </p:blipFill>
        <p:spPr>
          <a:xfrm>
            <a:off x="2749765" y="1250963"/>
            <a:ext cx="3034280" cy="810268"/>
          </a:xfrm>
          <a:prstGeom prst="rect">
            <a:avLst/>
          </a:prstGeom>
          <a:noFill/>
          <a:ln cap="flat">
            <a:noFill/>
          </a:ln>
        </p:spPr>
      </p:pic>
      <p:pic>
        <p:nvPicPr>
          <p:cNvPr id="5" name="Picture 7">
            <a:extLst>
              <a:ext uri="{FF2B5EF4-FFF2-40B4-BE49-F238E27FC236}">
                <a16:creationId xmlns:a16="http://schemas.microsoft.com/office/drawing/2014/main" id="{01715BD4-5799-449D-80FE-FA2A55F8C53C}"/>
              </a:ext>
            </a:extLst>
          </p:cNvPr>
          <p:cNvPicPr>
            <a:picLocks noChangeAspect="1"/>
          </p:cNvPicPr>
          <p:nvPr/>
        </p:nvPicPr>
        <p:blipFill>
          <a:blip r:embed="rId4"/>
          <a:srcRect/>
          <a:stretch>
            <a:fillRect/>
          </a:stretch>
        </p:blipFill>
        <p:spPr>
          <a:xfrm>
            <a:off x="8199708" y="1187165"/>
            <a:ext cx="1202335" cy="937854"/>
          </a:xfrm>
          <a:prstGeom prst="rect">
            <a:avLst/>
          </a:prstGeom>
          <a:noFill/>
          <a:ln cap="flat">
            <a:noFill/>
          </a:ln>
        </p:spPr>
      </p:pic>
    </p:spTree>
    <p:extLst>
      <p:ext uri="{BB962C8B-B14F-4D97-AF65-F5344CB8AC3E}">
        <p14:creationId xmlns:p14="http://schemas.microsoft.com/office/powerpoint/2010/main" val="29771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blipFill>
          <a:blip r:embed="rId2"/>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0ADA7B10-12F5-42C5-30AB-C9C3C2008997}"/>
              </a:ext>
            </a:extLst>
          </p:cNvPr>
          <p:cNvSpPr txBox="1"/>
          <p:nvPr/>
        </p:nvSpPr>
        <p:spPr>
          <a:xfrm>
            <a:off x="998067" y="4458541"/>
            <a:ext cx="10213783" cy="246220"/>
          </a:xfrm>
          <a:prstGeom prst="rect">
            <a:avLst/>
          </a:prstGeom>
          <a:noFill/>
          <a:ln cap="flat">
            <a:noFill/>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400" baseline="0">
                <a:solidFill>
                  <a:srgbClr val="FFFFFF"/>
                </a:solidFill>
                <a:uFillTx/>
                <a:latin typeface="Helvetica" pitchFamily="2"/>
              </a:rPr>
              <a:t>WWW.FQHEALTHCARE.ORG.UK   |   FUTURE.QUEST@UWE.AC.UK</a:t>
            </a:r>
          </a:p>
        </p:txBody>
      </p:sp>
      <p:pic>
        <p:nvPicPr>
          <p:cNvPr id="3" name="Picture 9">
            <a:extLst>
              <a:ext uri="{FF2B5EF4-FFF2-40B4-BE49-F238E27FC236}">
                <a16:creationId xmlns:a16="http://schemas.microsoft.com/office/drawing/2014/main" id="{9DCF87BC-DAC0-188A-515E-A517D53AF39C}"/>
              </a:ext>
            </a:extLst>
          </p:cNvPr>
          <p:cNvPicPr>
            <a:picLocks noChangeAspect="1"/>
          </p:cNvPicPr>
          <p:nvPr/>
        </p:nvPicPr>
        <p:blipFill>
          <a:blip r:embed="rId3"/>
          <a:stretch>
            <a:fillRect/>
          </a:stretch>
        </p:blipFill>
        <p:spPr>
          <a:xfrm>
            <a:off x="5276536" y="5270665"/>
            <a:ext cx="263694" cy="263694"/>
          </a:xfrm>
          <a:prstGeom prst="rect">
            <a:avLst/>
          </a:prstGeom>
          <a:noFill/>
          <a:ln cap="flat">
            <a:noFill/>
          </a:ln>
        </p:spPr>
      </p:pic>
      <p:pic>
        <p:nvPicPr>
          <p:cNvPr id="4" name="Picture 10">
            <a:extLst>
              <a:ext uri="{FF2B5EF4-FFF2-40B4-BE49-F238E27FC236}">
                <a16:creationId xmlns:a16="http://schemas.microsoft.com/office/drawing/2014/main" id="{21EADD57-B004-2067-C437-6A5B483BC7F8}"/>
              </a:ext>
            </a:extLst>
          </p:cNvPr>
          <p:cNvPicPr>
            <a:picLocks noChangeAspect="1"/>
          </p:cNvPicPr>
          <p:nvPr/>
        </p:nvPicPr>
        <p:blipFill>
          <a:blip r:embed="rId4"/>
          <a:stretch>
            <a:fillRect/>
          </a:stretch>
        </p:blipFill>
        <p:spPr>
          <a:xfrm>
            <a:off x="5973016" y="5295775"/>
            <a:ext cx="263694" cy="213466"/>
          </a:xfrm>
          <a:prstGeom prst="rect">
            <a:avLst/>
          </a:prstGeom>
          <a:noFill/>
          <a:ln cap="flat">
            <a:noFill/>
          </a:ln>
        </p:spPr>
      </p:pic>
      <p:pic>
        <p:nvPicPr>
          <p:cNvPr id="5" name="Picture 11">
            <a:extLst>
              <a:ext uri="{FF2B5EF4-FFF2-40B4-BE49-F238E27FC236}">
                <a16:creationId xmlns:a16="http://schemas.microsoft.com/office/drawing/2014/main" id="{5026FDD0-5E33-5FF0-F9C2-A4F2EC4082DC}"/>
              </a:ext>
            </a:extLst>
          </p:cNvPr>
          <p:cNvPicPr>
            <a:picLocks noChangeAspect="1"/>
          </p:cNvPicPr>
          <p:nvPr/>
        </p:nvPicPr>
        <p:blipFill>
          <a:blip r:embed="rId5"/>
          <a:stretch>
            <a:fillRect/>
          </a:stretch>
        </p:blipFill>
        <p:spPr>
          <a:xfrm>
            <a:off x="6714539" y="5269860"/>
            <a:ext cx="138120" cy="263694"/>
          </a:xfrm>
          <a:prstGeom prst="rect">
            <a:avLst/>
          </a:prstGeom>
          <a:noFill/>
          <a:ln cap="flat">
            <a:noFill/>
          </a:ln>
        </p:spPr>
      </p:pic>
      <p:sp>
        <p:nvSpPr>
          <p:cNvPr id="6" name="Rectangle 12">
            <a:extLst>
              <a:ext uri="{FF2B5EF4-FFF2-40B4-BE49-F238E27FC236}">
                <a16:creationId xmlns:a16="http://schemas.microsoft.com/office/drawing/2014/main" id="{769DA21B-34A1-0FEF-527F-DECDB56E718D}"/>
              </a:ext>
            </a:extLst>
          </p:cNvPr>
          <p:cNvSpPr/>
          <p:nvPr/>
        </p:nvSpPr>
        <p:spPr>
          <a:xfrm>
            <a:off x="5177021" y="5170346"/>
            <a:ext cx="462722" cy="462722"/>
          </a:xfrm>
          <a:prstGeom prst="rect">
            <a:avLst/>
          </a:prstGeom>
          <a:noFill/>
          <a:ln w="25402"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15">
            <a:extLst>
              <a:ext uri="{FF2B5EF4-FFF2-40B4-BE49-F238E27FC236}">
                <a16:creationId xmlns:a16="http://schemas.microsoft.com/office/drawing/2014/main" id="{C5311C36-6DFF-3E75-1286-D29A7835C66B}"/>
              </a:ext>
            </a:extLst>
          </p:cNvPr>
          <p:cNvSpPr/>
          <p:nvPr/>
        </p:nvSpPr>
        <p:spPr>
          <a:xfrm>
            <a:off x="5864641" y="5170346"/>
            <a:ext cx="462722" cy="462722"/>
          </a:xfrm>
          <a:prstGeom prst="rect">
            <a:avLst/>
          </a:prstGeom>
          <a:noFill/>
          <a:ln w="25402"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16">
            <a:extLst>
              <a:ext uri="{FF2B5EF4-FFF2-40B4-BE49-F238E27FC236}">
                <a16:creationId xmlns:a16="http://schemas.microsoft.com/office/drawing/2014/main" id="{12CED0B7-C092-EF61-0A18-FFCCB9840F9C}"/>
              </a:ext>
            </a:extLst>
          </p:cNvPr>
          <p:cNvSpPr/>
          <p:nvPr/>
        </p:nvSpPr>
        <p:spPr>
          <a:xfrm>
            <a:off x="6552252" y="5170346"/>
            <a:ext cx="462722" cy="462722"/>
          </a:xfrm>
          <a:prstGeom prst="rect">
            <a:avLst/>
          </a:prstGeom>
          <a:noFill/>
          <a:ln w="25402"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9" name="Picture 2" descr="Qr code&#10;&#10;Description automatically generated">
            <a:extLst>
              <a:ext uri="{FF2B5EF4-FFF2-40B4-BE49-F238E27FC236}">
                <a16:creationId xmlns:a16="http://schemas.microsoft.com/office/drawing/2014/main" id="{FE6843BC-56EE-7502-A4D5-64463D46CE65}"/>
              </a:ext>
            </a:extLst>
          </p:cNvPr>
          <p:cNvPicPr>
            <a:picLocks noChangeAspect="1"/>
          </p:cNvPicPr>
          <p:nvPr/>
        </p:nvPicPr>
        <p:blipFill>
          <a:blip r:embed="rId6"/>
          <a:stretch>
            <a:fillRect/>
          </a:stretch>
        </p:blipFill>
        <p:spPr>
          <a:xfrm>
            <a:off x="4913802" y="1434583"/>
            <a:ext cx="2364391" cy="1693889"/>
          </a:xfrm>
          <a:prstGeom prst="rect">
            <a:avLst/>
          </a:prstGeom>
          <a:noFill/>
          <a:ln cap="flat">
            <a:noFill/>
          </a:ln>
        </p:spPr>
      </p:pic>
    </p:spTree>
    <p:extLst>
      <p:ext uri="{BB962C8B-B14F-4D97-AF65-F5344CB8AC3E}">
        <p14:creationId xmlns:p14="http://schemas.microsoft.com/office/powerpoint/2010/main" val="39997548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Imag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89DA-A2E7-D7D1-AC38-096953BB8F34}"/>
              </a:ext>
            </a:extLst>
          </p:cNvPr>
          <p:cNvSpPr txBox="1">
            <a:spLocks noGrp="1"/>
          </p:cNvSpPr>
          <p:nvPr>
            <p:ph type="ctrTitle"/>
          </p:nvPr>
        </p:nvSpPr>
        <p:spPr>
          <a:xfrm>
            <a:off x="520796" y="4573051"/>
            <a:ext cx="11150413" cy="1010293"/>
          </a:xfrm>
        </p:spPr>
        <p:txBody>
          <a:bodyPr lIns="0" tIns="179999" rIns="0" bIns="179999" anchorCtr="1">
            <a:spAutoFit/>
          </a:bodyPr>
          <a:lstStyle>
            <a:lvl1pPr algn="ctr">
              <a:lnSpc>
                <a:spcPct val="125000"/>
              </a:lnSpc>
              <a:defRPr sz="3600" spc="600">
                <a:solidFill>
                  <a:srgbClr val="FFFFFF"/>
                </a:solidFill>
                <a:latin typeface="Helvetica" pitchFamily="2"/>
              </a:defRPr>
            </a:lvl1pPr>
          </a:lstStyle>
          <a:p>
            <a:pPr lvl="0"/>
            <a:r>
              <a:rPr lang="en-GB"/>
              <a:t>CLICK TO EDIT MASTER TITLE STYLE</a:t>
            </a:r>
          </a:p>
        </p:txBody>
      </p:sp>
      <p:sp>
        <p:nvSpPr>
          <p:cNvPr id="3" name="Subtitle 2">
            <a:extLst>
              <a:ext uri="{FF2B5EF4-FFF2-40B4-BE49-F238E27FC236}">
                <a16:creationId xmlns:a16="http://schemas.microsoft.com/office/drawing/2014/main" id="{65D4C4F3-393C-FEC0-DFDE-4778D6F780C9}"/>
              </a:ext>
            </a:extLst>
          </p:cNvPr>
          <p:cNvSpPr txBox="1">
            <a:spLocks noGrp="1"/>
          </p:cNvSpPr>
          <p:nvPr>
            <p:ph type="subTitle" idx="1"/>
          </p:nvPr>
        </p:nvSpPr>
        <p:spPr>
          <a:xfrm>
            <a:off x="1524003" y="5583344"/>
            <a:ext cx="9144000" cy="670191"/>
          </a:xfrm>
        </p:spPr>
        <p:txBody>
          <a:bodyPr lIns="0" tIns="179999" rIns="0" bIns="0" anchorCtr="1"/>
          <a:lstStyle>
            <a:lvl1pPr marL="0" indent="0" algn="ctr">
              <a:buNone/>
              <a:defRPr sz="2000">
                <a:solidFill>
                  <a:srgbClr val="FFFFFF"/>
                </a:solidFill>
                <a:latin typeface="Helvetica" pitchFamily="2"/>
              </a:defRPr>
            </a:lvl1pPr>
          </a:lstStyle>
          <a:p>
            <a:pPr lvl="0"/>
            <a:r>
              <a:rPr lang="en-GB"/>
              <a:t>Click to edit Master subtitle style</a:t>
            </a:r>
          </a:p>
        </p:txBody>
      </p:sp>
      <p:pic>
        <p:nvPicPr>
          <p:cNvPr id="4" name="Picture 6" descr="A picture containing text, scoreboard&#10;&#10;Description automatically generated">
            <a:extLst>
              <a:ext uri="{FF2B5EF4-FFF2-40B4-BE49-F238E27FC236}">
                <a16:creationId xmlns:a16="http://schemas.microsoft.com/office/drawing/2014/main" id="{A3690E6A-A35A-D0B9-F2D6-5C0BAA3F3F25}"/>
              </a:ext>
            </a:extLst>
          </p:cNvPr>
          <p:cNvPicPr>
            <a:picLocks noChangeAspect="1"/>
          </p:cNvPicPr>
          <p:nvPr/>
        </p:nvPicPr>
        <p:blipFill>
          <a:blip r:embed="rId3"/>
          <a:stretch>
            <a:fillRect/>
          </a:stretch>
        </p:blipFill>
        <p:spPr>
          <a:xfrm flipH="1">
            <a:off x="2260872" y="1780611"/>
            <a:ext cx="7670261" cy="2637696"/>
          </a:xfrm>
          <a:prstGeom prst="rect">
            <a:avLst/>
          </a:prstGeom>
          <a:noFill/>
          <a:ln cap="flat">
            <a:noFill/>
          </a:ln>
        </p:spPr>
      </p:pic>
      <p:pic>
        <p:nvPicPr>
          <p:cNvPr id="5" name="Picture 5" descr="Text&#10;&#10;Description automatically generated">
            <a:extLst>
              <a:ext uri="{FF2B5EF4-FFF2-40B4-BE49-F238E27FC236}">
                <a16:creationId xmlns:a16="http://schemas.microsoft.com/office/drawing/2014/main" id="{B2B164B2-3F10-7857-DC03-847A597A4BF2}"/>
              </a:ext>
            </a:extLst>
          </p:cNvPr>
          <p:cNvPicPr>
            <a:picLocks noChangeAspect="1"/>
          </p:cNvPicPr>
          <p:nvPr/>
        </p:nvPicPr>
        <p:blipFill>
          <a:blip r:embed="rId4"/>
          <a:stretch>
            <a:fillRect/>
          </a:stretch>
        </p:blipFill>
        <p:spPr>
          <a:xfrm>
            <a:off x="2749765" y="856189"/>
            <a:ext cx="3034280" cy="810268"/>
          </a:xfrm>
          <a:prstGeom prst="rect">
            <a:avLst/>
          </a:prstGeom>
          <a:noFill/>
          <a:ln cap="flat">
            <a:noFill/>
          </a:ln>
        </p:spPr>
      </p:pic>
      <p:pic>
        <p:nvPicPr>
          <p:cNvPr id="6" name="Picture 8">
            <a:extLst>
              <a:ext uri="{FF2B5EF4-FFF2-40B4-BE49-F238E27FC236}">
                <a16:creationId xmlns:a16="http://schemas.microsoft.com/office/drawing/2014/main" id="{EAE1EB12-2EF2-970B-BEAC-0D75CE6BF3A2}"/>
              </a:ext>
            </a:extLst>
          </p:cNvPr>
          <p:cNvPicPr>
            <a:picLocks noChangeAspect="1"/>
          </p:cNvPicPr>
          <p:nvPr/>
        </p:nvPicPr>
        <p:blipFill>
          <a:blip r:embed="rId5"/>
          <a:srcRect/>
          <a:stretch>
            <a:fillRect/>
          </a:stretch>
        </p:blipFill>
        <p:spPr>
          <a:xfrm>
            <a:off x="8188753" y="842756"/>
            <a:ext cx="1202335" cy="937854"/>
          </a:xfrm>
          <a:prstGeom prst="rect">
            <a:avLst/>
          </a:prstGeom>
          <a:noFill/>
          <a:ln cap="flat">
            <a:noFill/>
          </a:ln>
        </p:spPr>
      </p:pic>
    </p:spTree>
    <p:extLst>
      <p:ext uri="{BB962C8B-B14F-4D97-AF65-F5344CB8AC3E}">
        <p14:creationId xmlns:p14="http://schemas.microsoft.com/office/powerpoint/2010/main" val="2405084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1C8B-B57A-6F7A-D698-2B72C9C5D337}"/>
              </a:ext>
            </a:extLst>
          </p:cNvPr>
          <p:cNvSpPr txBox="1">
            <a:spLocks noGrp="1"/>
          </p:cNvSpPr>
          <p:nvPr>
            <p:ph type="title"/>
          </p:nvPr>
        </p:nvSpPr>
        <p:spPr>
          <a:xfrm>
            <a:off x="839784" y="1020516"/>
            <a:ext cx="10512427" cy="828537"/>
          </a:xfrm>
        </p:spPr>
        <p:txBody>
          <a:bodyPr lIns="0" tIns="0" rIns="0" bIns="179999" anchor="b">
            <a:spAutoFit/>
          </a:bodyPr>
          <a:lstStyle>
            <a:lvl1pPr>
              <a:lnSpc>
                <a:spcPct val="125000"/>
              </a:lnSpc>
              <a:defRPr sz="3600" spc="600">
                <a:solidFill>
                  <a:srgbClr val="FFFFFF"/>
                </a:solidFill>
                <a:latin typeface="Helvetica" pitchFamily="2"/>
              </a:defRPr>
            </a:lvl1pPr>
          </a:lstStyle>
          <a:p>
            <a:pPr lvl="0"/>
            <a:r>
              <a:rPr lang="en-GB"/>
              <a:t>CONTENTS</a:t>
            </a:r>
          </a:p>
        </p:txBody>
      </p:sp>
      <p:sp>
        <p:nvSpPr>
          <p:cNvPr id="3" name="Text Placeholder 2">
            <a:extLst>
              <a:ext uri="{FF2B5EF4-FFF2-40B4-BE49-F238E27FC236}">
                <a16:creationId xmlns:a16="http://schemas.microsoft.com/office/drawing/2014/main" id="{2B2CA188-23B2-8D3E-E86D-6A2D58689F77}"/>
              </a:ext>
            </a:extLst>
          </p:cNvPr>
          <p:cNvSpPr txBox="1">
            <a:spLocks noGrp="1"/>
          </p:cNvSpPr>
          <p:nvPr>
            <p:ph type="body" idx="4294967295"/>
          </p:nvPr>
        </p:nvSpPr>
        <p:spPr>
          <a:xfrm>
            <a:off x="839784" y="1854842"/>
            <a:ext cx="10512427" cy="4048249"/>
          </a:xfrm>
        </p:spPr>
        <p:txBody>
          <a:bodyPr lIns="0" tIns="179999" rIns="0" bIns="179999"/>
          <a:lstStyle>
            <a:lvl1pPr marL="0" indent="0">
              <a:buNone/>
              <a:defRPr sz="2000">
                <a:solidFill>
                  <a:srgbClr val="FFFFFF"/>
                </a:solidFill>
                <a:latin typeface="Helvetica" pitchFamily="2"/>
              </a:defRPr>
            </a:lvl1pPr>
          </a:lstStyle>
          <a:p>
            <a:pPr lvl="0"/>
            <a:r>
              <a:rPr lang="en-GB"/>
              <a:t>Click to edit Master text styles</a:t>
            </a:r>
          </a:p>
        </p:txBody>
      </p:sp>
    </p:spTree>
    <p:extLst>
      <p:ext uri="{BB962C8B-B14F-4D97-AF65-F5344CB8AC3E}">
        <p14:creationId xmlns:p14="http://schemas.microsoft.com/office/powerpoint/2010/main" val="3291934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1183-86AB-C14E-A87E-B0262E021E09}"/>
              </a:ext>
            </a:extLst>
          </p:cNvPr>
          <p:cNvSpPr txBox="1">
            <a:spLocks noGrp="1"/>
          </p:cNvSpPr>
          <p:nvPr>
            <p:ph type="title"/>
          </p:nvPr>
        </p:nvSpPr>
        <p:spPr>
          <a:xfrm>
            <a:off x="1911937" y="995269"/>
            <a:ext cx="8368131" cy="2433730"/>
          </a:xfrm>
        </p:spPr>
        <p:txBody>
          <a:bodyPr lIns="0" tIns="0" rIns="0" bIns="179999" anchor="b" anchorCtr="1"/>
          <a:lstStyle>
            <a:lvl1pPr algn="ctr">
              <a:lnSpc>
                <a:spcPct val="125000"/>
              </a:lnSpc>
              <a:defRPr sz="3600" spc="600">
                <a:solidFill>
                  <a:srgbClr val="FFFFFF"/>
                </a:solidFill>
                <a:latin typeface="Helvetica" pitchFamily="2"/>
              </a:defRPr>
            </a:lvl1pPr>
          </a:lstStyle>
          <a:p>
            <a:pPr lvl="0"/>
            <a:r>
              <a:rPr lang="en-GB"/>
              <a:t>CLICK TO EDIT MASTER TITLE STYLE</a:t>
            </a:r>
          </a:p>
        </p:txBody>
      </p:sp>
      <p:sp>
        <p:nvSpPr>
          <p:cNvPr id="3" name="Text Placeholder 2">
            <a:extLst>
              <a:ext uri="{FF2B5EF4-FFF2-40B4-BE49-F238E27FC236}">
                <a16:creationId xmlns:a16="http://schemas.microsoft.com/office/drawing/2014/main" id="{59E3FD7E-2D4A-F476-FC31-FF3EBAA77518}"/>
              </a:ext>
            </a:extLst>
          </p:cNvPr>
          <p:cNvSpPr txBox="1">
            <a:spLocks noGrp="1"/>
          </p:cNvSpPr>
          <p:nvPr>
            <p:ph type="body" idx="4294967295"/>
          </p:nvPr>
        </p:nvSpPr>
        <p:spPr>
          <a:xfrm>
            <a:off x="1911937" y="3434788"/>
            <a:ext cx="8368131" cy="1500182"/>
          </a:xfrm>
        </p:spPr>
        <p:txBody>
          <a:bodyPr lIns="0" tIns="179999" rIns="0" bIns="179999" anchorCtr="1"/>
          <a:lstStyle>
            <a:lvl1pPr marL="0" indent="0" algn="ctr">
              <a:buNone/>
              <a:defRPr sz="2000">
                <a:solidFill>
                  <a:srgbClr val="FFFFFF"/>
                </a:solidFill>
                <a:latin typeface="Helvetica" pitchFamily="2"/>
              </a:defRPr>
            </a:lvl1pPr>
          </a:lstStyle>
          <a:p>
            <a:pPr lvl="0"/>
            <a:r>
              <a:rPr lang="en-GB"/>
              <a:t>Click to edit Master text styles</a:t>
            </a:r>
          </a:p>
        </p:txBody>
      </p:sp>
    </p:spTree>
    <p:extLst>
      <p:ext uri="{BB962C8B-B14F-4D97-AF65-F5344CB8AC3E}">
        <p14:creationId xmlns:p14="http://schemas.microsoft.com/office/powerpoint/2010/main" val="2890817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with Icon">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AFF5-CBEF-E09A-0DF6-56A8F269912B}"/>
              </a:ext>
            </a:extLst>
          </p:cNvPr>
          <p:cNvSpPr txBox="1">
            <a:spLocks noGrp="1"/>
          </p:cNvSpPr>
          <p:nvPr>
            <p:ph type="title"/>
          </p:nvPr>
        </p:nvSpPr>
        <p:spPr>
          <a:xfrm>
            <a:off x="1911937" y="2705490"/>
            <a:ext cx="8368131" cy="1521031"/>
          </a:xfrm>
        </p:spPr>
        <p:txBody>
          <a:bodyPr lIns="0" tIns="0" rIns="0" bIns="179999" anchor="b" anchorCtr="1">
            <a:spAutoFit/>
          </a:bodyPr>
          <a:lstStyle>
            <a:lvl1pPr algn="ctr">
              <a:lnSpc>
                <a:spcPct val="125000"/>
              </a:lnSpc>
              <a:defRPr sz="3600" spc="600">
                <a:solidFill>
                  <a:srgbClr val="FFFFFF"/>
                </a:solidFill>
                <a:latin typeface="Helvetica" pitchFamily="2"/>
              </a:defRPr>
            </a:lvl1pPr>
          </a:lstStyle>
          <a:p>
            <a:pPr lvl="0"/>
            <a:r>
              <a:rPr lang="en-GB"/>
              <a:t>CLICK TO EDIT MASTER TITLE STYLE</a:t>
            </a:r>
          </a:p>
        </p:txBody>
      </p:sp>
      <p:sp>
        <p:nvSpPr>
          <p:cNvPr id="3" name="Text Placeholder 2">
            <a:extLst>
              <a:ext uri="{FF2B5EF4-FFF2-40B4-BE49-F238E27FC236}">
                <a16:creationId xmlns:a16="http://schemas.microsoft.com/office/drawing/2014/main" id="{514CC2E0-EB7A-29F3-5FEF-9EDC36EB049B}"/>
              </a:ext>
            </a:extLst>
          </p:cNvPr>
          <p:cNvSpPr txBox="1">
            <a:spLocks noGrp="1"/>
          </p:cNvSpPr>
          <p:nvPr>
            <p:ph type="body" idx="4294967295"/>
          </p:nvPr>
        </p:nvSpPr>
        <p:spPr>
          <a:xfrm>
            <a:off x="1911937" y="4232309"/>
            <a:ext cx="8368131" cy="642055"/>
          </a:xfrm>
        </p:spPr>
        <p:txBody>
          <a:bodyPr lIns="0" tIns="179999" rIns="0" bIns="179999" anchorCtr="1">
            <a:spAutoFit/>
          </a:bodyPr>
          <a:lstStyle>
            <a:lvl1pPr marL="0" indent="0" algn="ctr">
              <a:buNone/>
              <a:defRPr sz="2000">
                <a:solidFill>
                  <a:srgbClr val="FFFFFF"/>
                </a:solidFill>
                <a:latin typeface="Helvetica" pitchFamily="2"/>
              </a:defRPr>
            </a:lvl1pPr>
          </a:lstStyle>
          <a:p>
            <a:pPr lvl="0"/>
            <a:r>
              <a:rPr lang="en-GB"/>
              <a:t>Click to edit Master text styles</a:t>
            </a:r>
          </a:p>
        </p:txBody>
      </p:sp>
      <p:sp>
        <p:nvSpPr>
          <p:cNvPr id="4" name="Picture Placeholder 4">
            <a:extLst>
              <a:ext uri="{FF2B5EF4-FFF2-40B4-BE49-F238E27FC236}">
                <a16:creationId xmlns:a16="http://schemas.microsoft.com/office/drawing/2014/main" id="{199A300F-58DE-1BE3-04BF-D4B7D4D8F257}"/>
              </a:ext>
            </a:extLst>
          </p:cNvPr>
          <p:cNvSpPr txBox="1">
            <a:spLocks noGrp="1"/>
          </p:cNvSpPr>
          <p:nvPr>
            <p:ph type="pic" idx="4294967295"/>
          </p:nvPr>
        </p:nvSpPr>
        <p:spPr>
          <a:xfrm>
            <a:off x="5529075" y="1238079"/>
            <a:ext cx="1133856" cy="1133856"/>
          </a:xfrm>
          <a:ln w="25402">
            <a:solidFill>
              <a:srgbClr val="FFFFFF"/>
            </a:solidFill>
            <a:prstDash val="solid"/>
          </a:ln>
        </p:spPr>
        <p:txBody>
          <a:bodyPr/>
          <a:lstStyle>
            <a:lvl1pPr>
              <a:defRPr/>
            </a:lvl1pPr>
          </a:lstStyle>
          <a:p>
            <a:pPr lvl="0"/>
            <a:endParaRPr lang="en-GB"/>
          </a:p>
        </p:txBody>
      </p:sp>
    </p:spTree>
    <p:extLst>
      <p:ext uri="{BB962C8B-B14F-4D97-AF65-F5344CB8AC3E}">
        <p14:creationId xmlns:p14="http://schemas.microsoft.com/office/powerpoint/2010/main" val="125410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with Imag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70E46733-A0AC-F5AE-52D7-6BAAA99EDF98}"/>
              </a:ext>
            </a:extLst>
          </p:cNvPr>
          <p:cNvSpPr txBox="1">
            <a:spLocks noGrp="1"/>
          </p:cNvSpPr>
          <p:nvPr>
            <p:ph type="pic" idx="4294967295"/>
          </p:nvPr>
        </p:nvSpPr>
        <p:spPr>
          <a:xfrm>
            <a:off x="6098087" y="0"/>
            <a:ext cx="6096003" cy="6858000"/>
          </a:xfrm>
          <a:blipFill>
            <a:blip r:embed="rId3"/>
            <a:stretch>
              <a:fillRect/>
            </a:stretch>
          </a:blipFill>
        </p:spPr>
        <p:txBody>
          <a:bodyPr/>
          <a:lstStyle>
            <a:lvl1pPr>
              <a:defRPr/>
            </a:lvl1pPr>
          </a:lstStyle>
          <a:p>
            <a:pPr lvl="0"/>
            <a:endParaRPr lang="en-GB"/>
          </a:p>
        </p:txBody>
      </p:sp>
      <p:sp>
        <p:nvSpPr>
          <p:cNvPr id="3" name="Title 1">
            <a:extLst>
              <a:ext uri="{FF2B5EF4-FFF2-40B4-BE49-F238E27FC236}">
                <a16:creationId xmlns:a16="http://schemas.microsoft.com/office/drawing/2014/main" id="{79CC1F42-BDBF-D955-BCBA-366AB6B45C5D}"/>
              </a:ext>
            </a:extLst>
          </p:cNvPr>
          <p:cNvSpPr txBox="1">
            <a:spLocks noGrp="1"/>
          </p:cNvSpPr>
          <p:nvPr>
            <p:ph type="title"/>
          </p:nvPr>
        </p:nvSpPr>
        <p:spPr>
          <a:xfrm>
            <a:off x="847593" y="1215466"/>
            <a:ext cx="4845487" cy="2213533"/>
          </a:xfrm>
        </p:spPr>
        <p:txBody>
          <a:bodyPr lIns="0" tIns="0" rIns="0" bIns="179999" anchor="b">
            <a:spAutoFit/>
          </a:bodyPr>
          <a:lstStyle>
            <a:lvl1pPr>
              <a:lnSpc>
                <a:spcPct val="125000"/>
              </a:lnSpc>
              <a:defRPr sz="3600" spc="600">
                <a:solidFill>
                  <a:srgbClr val="FFFFFF"/>
                </a:solidFill>
                <a:latin typeface="Helvetica" pitchFamily="2"/>
              </a:defRPr>
            </a:lvl1pPr>
          </a:lstStyle>
          <a:p>
            <a:pPr lvl="0"/>
            <a:r>
              <a:rPr lang="en-GB"/>
              <a:t>CLICK TO EDIT MASTER TITLE STYLE</a:t>
            </a:r>
          </a:p>
        </p:txBody>
      </p:sp>
      <p:sp>
        <p:nvSpPr>
          <p:cNvPr id="4" name="Text Placeholder 2">
            <a:extLst>
              <a:ext uri="{FF2B5EF4-FFF2-40B4-BE49-F238E27FC236}">
                <a16:creationId xmlns:a16="http://schemas.microsoft.com/office/drawing/2014/main" id="{317A0421-EA62-FCA0-85E8-817F419BAA69}"/>
              </a:ext>
            </a:extLst>
          </p:cNvPr>
          <p:cNvSpPr txBox="1">
            <a:spLocks noGrp="1"/>
          </p:cNvSpPr>
          <p:nvPr>
            <p:ph type="body" idx="4294967295"/>
          </p:nvPr>
        </p:nvSpPr>
        <p:spPr>
          <a:xfrm>
            <a:off x="847593" y="3435263"/>
            <a:ext cx="4845487" cy="642055"/>
          </a:xfrm>
        </p:spPr>
        <p:txBody>
          <a:bodyPr lIns="0" tIns="179999" rIns="0" bIns="179999">
            <a:spAutoFit/>
          </a:bodyPr>
          <a:lstStyle>
            <a:lvl1pPr marL="0" indent="0">
              <a:buNone/>
              <a:defRPr sz="2000">
                <a:solidFill>
                  <a:srgbClr val="FFFFFF"/>
                </a:solidFill>
                <a:latin typeface="Helvetica" pitchFamily="2"/>
              </a:defRPr>
            </a:lvl1pPr>
          </a:lstStyle>
          <a:p>
            <a:pPr lvl="0"/>
            <a:r>
              <a:rPr lang="en-GB"/>
              <a:t>Click to edit Master text styles</a:t>
            </a:r>
          </a:p>
        </p:txBody>
      </p:sp>
    </p:spTree>
    <p:extLst>
      <p:ext uri="{BB962C8B-B14F-4D97-AF65-F5344CB8AC3E}">
        <p14:creationId xmlns:p14="http://schemas.microsoft.com/office/powerpoint/2010/main" val="63139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859A-A8DD-D9D2-A188-FF711F346D47}"/>
              </a:ext>
            </a:extLst>
          </p:cNvPr>
          <p:cNvSpPr txBox="1">
            <a:spLocks noGrp="1"/>
          </p:cNvSpPr>
          <p:nvPr>
            <p:ph type="title"/>
          </p:nvPr>
        </p:nvSpPr>
        <p:spPr>
          <a:xfrm>
            <a:off x="838203" y="920617"/>
            <a:ext cx="10515600" cy="861776"/>
          </a:xfrm>
        </p:spPr>
        <p:txBody>
          <a:bodyPr lIns="0" tIns="0" rIns="0" bIns="0" anchor="t">
            <a:spAutoFit/>
          </a:bodyPr>
          <a:lstStyle>
            <a:lvl1pPr>
              <a:lnSpc>
                <a:spcPct val="100000"/>
              </a:lnSpc>
              <a:defRPr sz="2800" spc="300">
                <a:latin typeface="Helvetica" pitchFamily="2"/>
              </a:defRPr>
            </a:lvl1pPr>
          </a:lstStyle>
          <a:p>
            <a:pPr lvl="0"/>
            <a:r>
              <a:rPr lang="en-GB"/>
              <a:t>CLICK TO EDIT MASTER </a:t>
            </a:r>
            <a:br>
              <a:rPr lang="en-GB"/>
            </a:br>
            <a:r>
              <a:rPr lang="en-GB"/>
              <a:t>TITLE STYLE</a:t>
            </a:r>
          </a:p>
        </p:txBody>
      </p:sp>
      <p:sp>
        <p:nvSpPr>
          <p:cNvPr id="3" name="Content Placeholder 2">
            <a:extLst>
              <a:ext uri="{FF2B5EF4-FFF2-40B4-BE49-F238E27FC236}">
                <a16:creationId xmlns:a16="http://schemas.microsoft.com/office/drawing/2014/main" id="{77006744-982D-3693-C315-B35E48BAF104}"/>
              </a:ext>
            </a:extLst>
          </p:cNvPr>
          <p:cNvSpPr txBox="1">
            <a:spLocks noGrp="1"/>
          </p:cNvSpPr>
          <p:nvPr>
            <p:ph idx="1"/>
          </p:nvPr>
        </p:nvSpPr>
        <p:spPr>
          <a:xfrm>
            <a:off x="838203" y="2133596"/>
            <a:ext cx="10515600" cy="4024951"/>
          </a:xfrm>
        </p:spPr>
        <p:txBody>
          <a:bodyPr lIns="0" tIns="0" rIns="0" bIns="0"/>
          <a:lstStyle>
            <a:lvl1pPr>
              <a:lnSpc>
                <a:spcPct val="125000"/>
              </a:lnSpc>
              <a:defRPr sz="1800">
                <a:latin typeface="Helvetica" pitchFamily="2"/>
              </a:defRPr>
            </a:lvl1pPr>
            <a:lvl2pPr>
              <a:lnSpc>
                <a:spcPct val="125000"/>
              </a:lnSpc>
              <a:defRPr sz="1800">
                <a:latin typeface="Helvetica" pitchFamily="2"/>
              </a:defRPr>
            </a:lvl2pPr>
            <a:lvl3pPr>
              <a:lnSpc>
                <a:spcPct val="125000"/>
              </a:lnSpc>
              <a:defRPr sz="1800">
                <a:latin typeface="Helvetica" pitchFamily="2"/>
              </a:defRPr>
            </a:lvl3pPr>
            <a:lvl4pPr>
              <a:lnSpc>
                <a:spcPct val="125000"/>
              </a:lnSpc>
              <a:defRPr>
                <a:latin typeface="Helvetica" pitchFamily="2"/>
              </a:defRPr>
            </a:lvl4pPr>
            <a:lvl5pPr>
              <a:lnSpc>
                <a:spcPct val="125000"/>
              </a:lnSpc>
              <a:defRPr>
                <a:latin typeface="Helvetica"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548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Boxed Conten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DDAC31-A774-8983-08D2-C22A71771A3A}"/>
              </a:ext>
            </a:extLst>
          </p:cNvPr>
          <p:cNvSpPr/>
          <p:nvPr/>
        </p:nvSpPr>
        <p:spPr>
          <a:xfrm>
            <a:off x="839784" y="2133596"/>
            <a:ext cx="4978002" cy="3940378"/>
          </a:xfrm>
          <a:prstGeom prst="rect">
            <a:avLst/>
          </a:prstGeom>
          <a:no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E8D1D010-C20A-2AE3-2A35-63BF077FECAC}"/>
              </a:ext>
            </a:extLst>
          </p:cNvPr>
          <p:cNvSpPr txBox="1">
            <a:spLocks noGrp="1"/>
          </p:cNvSpPr>
          <p:nvPr>
            <p:ph type="title"/>
          </p:nvPr>
        </p:nvSpPr>
        <p:spPr>
          <a:xfrm>
            <a:off x="838203" y="920617"/>
            <a:ext cx="10515600" cy="861776"/>
          </a:xfrm>
        </p:spPr>
        <p:txBody>
          <a:bodyPr lIns="0" tIns="0" rIns="0" bIns="0" anchor="t">
            <a:spAutoFit/>
          </a:bodyPr>
          <a:lstStyle>
            <a:lvl1pPr>
              <a:lnSpc>
                <a:spcPct val="100000"/>
              </a:lnSpc>
              <a:defRPr sz="2800" spc="300">
                <a:latin typeface="Helvetica" pitchFamily="2"/>
              </a:defRPr>
            </a:lvl1pPr>
          </a:lstStyle>
          <a:p>
            <a:pPr lvl="0"/>
            <a:r>
              <a:rPr lang="en-GB"/>
              <a:t>CLICK TO EDIT MASTER </a:t>
            </a:r>
            <a:br>
              <a:rPr lang="en-GB"/>
            </a:br>
            <a:r>
              <a:rPr lang="en-GB"/>
              <a:t>TITLE STYLE</a:t>
            </a:r>
          </a:p>
        </p:txBody>
      </p:sp>
      <p:sp>
        <p:nvSpPr>
          <p:cNvPr id="4" name="Content Placeholder 2">
            <a:extLst>
              <a:ext uri="{FF2B5EF4-FFF2-40B4-BE49-F238E27FC236}">
                <a16:creationId xmlns:a16="http://schemas.microsoft.com/office/drawing/2014/main" id="{269881F1-EE9A-6EA0-7603-8061ADC380A8}"/>
              </a:ext>
            </a:extLst>
          </p:cNvPr>
          <p:cNvSpPr txBox="1">
            <a:spLocks noGrp="1"/>
          </p:cNvSpPr>
          <p:nvPr>
            <p:ph idx="1"/>
          </p:nvPr>
        </p:nvSpPr>
        <p:spPr>
          <a:xfrm>
            <a:off x="838203" y="2133596"/>
            <a:ext cx="4979593" cy="790754"/>
          </a:xfrm>
        </p:spPr>
        <p:txBody>
          <a:bodyPr lIns="215999" tIns="215999" rIns="215999" bIns="71999">
            <a:spAutoFit/>
          </a:bodyPr>
          <a:lstStyle>
            <a:lvl1pPr marL="0" indent="0">
              <a:buNone/>
              <a:defRPr sz="1800" spc="300">
                <a:latin typeface="Helvetica" pitchFamily="2"/>
              </a:defRPr>
            </a:lvl1pPr>
          </a:lstStyle>
          <a:p>
            <a:pPr lvl="0"/>
            <a:r>
              <a:rPr lang="en-GB"/>
              <a:t>TITLE THAT GOES OVER MORE THAN ONE LINE</a:t>
            </a:r>
          </a:p>
        </p:txBody>
      </p:sp>
      <p:sp>
        <p:nvSpPr>
          <p:cNvPr id="5" name="Content Placeholder 2">
            <a:extLst>
              <a:ext uri="{FF2B5EF4-FFF2-40B4-BE49-F238E27FC236}">
                <a16:creationId xmlns:a16="http://schemas.microsoft.com/office/drawing/2014/main" id="{6F296A4B-1CF0-9D15-37E1-B079484764F5}"/>
              </a:ext>
            </a:extLst>
          </p:cNvPr>
          <p:cNvSpPr txBox="1">
            <a:spLocks noGrp="1"/>
          </p:cNvSpPr>
          <p:nvPr>
            <p:ph idx="4294967295"/>
          </p:nvPr>
        </p:nvSpPr>
        <p:spPr>
          <a:xfrm>
            <a:off x="838203" y="2924360"/>
            <a:ext cx="4979593" cy="3065269"/>
          </a:xfrm>
        </p:spPr>
        <p:txBody>
          <a:bodyPr lIns="215999" tIns="71999" rIns="215999" bIns="71999"/>
          <a:lstStyle>
            <a:lvl1pPr marL="285750" indent="-285750">
              <a:lnSpc>
                <a:spcPct val="125000"/>
              </a:lnSpc>
              <a:defRPr sz="1600">
                <a:latin typeface="Helvetica" pitchFamily="2"/>
              </a:defRPr>
            </a:lvl1pPr>
            <a:lvl2pPr marL="285750" lvl="0" indent="-285750">
              <a:lnSpc>
                <a:spcPct val="125000"/>
              </a:lnSpc>
              <a:spcBef>
                <a:spcPts val="1000"/>
              </a:spcBef>
              <a:defRPr sz="1600">
                <a:latin typeface="Helvetica" pitchFamily="2"/>
              </a:defRPr>
            </a:lvl2pPr>
            <a:lvl3pPr marL="285750" lvl="0" indent="-285750">
              <a:lnSpc>
                <a:spcPct val="125000"/>
              </a:lnSpc>
              <a:spcBef>
                <a:spcPts val="1000"/>
              </a:spcBef>
              <a:defRPr sz="1600">
                <a:latin typeface="Helvetica" pitchFamily="2"/>
              </a:defRPr>
            </a:lvl3pPr>
          </a:lstStyle>
          <a:p>
            <a:pPr lvl="0"/>
            <a:r>
              <a:rPr lang="en-GB"/>
              <a:t>Bullet 1</a:t>
            </a:r>
          </a:p>
          <a:p>
            <a:pPr lvl="0"/>
            <a:r>
              <a:rPr lang="en-GB"/>
              <a:t>Bullet 2</a:t>
            </a:r>
          </a:p>
          <a:p>
            <a:pPr lvl="0"/>
            <a:r>
              <a:rPr lang="en-GB"/>
              <a:t>Bullet 3</a:t>
            </a:r>
          </a:p>
        </p:txBody>
      </p:sp>
      <p:sp>
        <p:nvSpPr>
          <p:cNvPr id="6" name="Rectangle 5">
            <a:extLst>
              <a:ext uri="{FF2B5EF4-FFF2-40B4-BE49-F238E27FC236}">
                <a16:creationId xmlns:a16="http://schemas.microsoft.com/office/drawing/2014/main" id="{217D7AF8-CA3A-E8F7-1807-8BE5D94B63DE}"/>
              </a:ext>
            </a:extLst>
          </p:cNvPr>
          <p:cNvSpPr/>
          <p:nvPr/>
        </p:nvSpPr>
        <p:spPr>
          <a:xfrm>
            <a:off x="6369143" y="2133596"/>
            <a:ext cx="4978002" cy="3940378"/>
          </a:xfrm>
          <a:prstGeom prst="rect">
            <a:avLst/>
          </a:prstGeom>
          <a:no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ontent Placeholder 2">
            <a:extLst>
              <a:ext uri="{FF2B5EF4-FFF2-40B4-BE49-F238E27FC236}">
                <a16:creationId xmlns:a16="http://schemas.microsoft.com/office/drawing/2014/main" id="{62F92E0C-DBF1-164C-4D77-2C68281753F4}"/>
              </a:ext>
            </a:extLst>
          </p:cNvPr>
          <p:cNvSpPr txBox="1">
            <a:spLocks noGrp="1"/>
          </p:cNvSpPr>
          <p:nvPr>
            <p:ph idx="4294967295"/>
          </p:nvPr>
        </p:nvSpPr>
        <p:spPr>
          <a:xfrm>
            <a:off x="6367561" y="2133596"/>
            <a:ext cx="4979593" cy="790754"/>
          </a:xfrm>
        </p:spPr>
        <p:txBody>
          <a:bodyPr lIns="215999" tIns="215999" rIns="215999" bIns="71999">
            <a:spAutoFit/>
          </a:bodyPr>
          <a:lstStyle>
            <a:lvl1pPr marL="0" indent="0">
              <a:buNone/>
              <a:defRPr sz="1800" spc="300">
                <a:latin typeface="Helvetica" pitchFamily="2"/>
              </a:defRPr>
            </a:lvl1pPr>
          </a:lstStyle>
          <a:p>
            <a:pPr lvl="0"/>
            <a:r>
              <a:rPr lang="en-GB"/>
              <a:t>TITLE THAT GOES OVER MORE THAN ONE LINE</a:t>
            </a:r>
          </a:p>
        </p:txBody>
      </p:sp>
      <p:sp>
        <p:nvSpPr>
          <p:cNvPr id="8" name="Content Placeholder 2">
            <a:extLst>
              <a:ext uri="{FF2B5EF4-FFF2-40B4-BE49-F238E27FC236}">
                <a16:creationId xmlns:a16="http://schemas.microsoft.com/office/drawing/2014/main" id="{45C508BE-A2DF-AC00-1FF1-7FF741B9E2F5}"/>
              </a:ext>
            </a:extLst>
          </p:cNvPr>
          <p:cNvSpPr txBox="1">
            <a:spLocks noGrp="1"/>
          </p:cNvSpPr>
          <p:nvPr>
            <p:ph idx="4294967295"/>
          </p:nvPr>
        </p:nvSpPr>
        <p:spPr>
          <a:xfrm>
            <a:off x="6367561" y="2924360"/>
            <a:ext cx="4979593" cy="3065269"/>
          </a:xfrm>
        </p:spPr>
        <p:txBody>
          <a:bodyPr lIns="215999" tIns="71999" rIns="215999" bIns="71999"/>
          <a:lstStyle>
            <a:lvl1pPr marL="285750" indent="-285750">
              <a:lnSpc>
                <a:spcPct val="125000"/>
              </a:lnSpc>
              <a:defRPr sz="1600">
                <a:latin typeface="Helvetica" pitchFamily="2"/>
              </a:defRPr>
            </a:lvl1pPr>
            <a:lvl2pPr marL="285750" lvl="0" indent="-285750">
              <a:lnSpc>
                <a:spcPct val="125000"/>
              </a:lnSpc>
              <a:spcBef>
                <a:spcPts val="1000"/>
              </a:spcBef>
              <a:defRPr sz="1600">
                <a:latin typeface="Helvetica" pitchFamily="2"/>
              </a:defRPr>
            </a:lvl2pPr>
            <a:lvl3pPr marL="285750" lvl="0" indent="-285750">
              <a:lnSpc>
                <a:spcPct val="125000"/>
              </a:lnSpc>
              <a:spcBef>
                <a:spcPts val="1000"/>
              </a:spcBef>
              <a:defRPr sz="1600">
                <a:latin typeface="Helvetica" pitchFamily="2"/>
              </a:defRPr>
            </a:lvl3pPr>
          </a:lstStyle>
          <a:p>
            <a:pPr lvl="0"/>
            <a:r>
              <a:rPr lang="en-GB"/>
              <a:t>Bullet 1</a:t>
            </a:r>
          </a:p>
          <a:p>
            <a:pPr lvl="0"/>
            <a:r>
              <a:rPr lang="en-GB"/>
              <a:t>Bullet 2</a:t>
            </a:r>
          </a:p>
          <a:p>
            <a:pPr lvl="0"/>
            <a:r>
              <a:rPr lang="en-GB"/>
              <a:t>Bullet 3</a:t>
            </a:r>
          </a:p>
        </p:txBody>
      </p:sp>
    </p:spTree>
    <p:extLst>
      <p:ext uri="{BB962C8B-B14F-4D97-AF65-F5344CB8AC3E}">
        <p14:creationId xmlns:p14="http://schemas.microsoft.com/office/powerpoint/2010/main" val="104467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3166-4DA8-4192-0A7A-B36CBDD1A9E2}"/>
              </a:ext>
            </a:extLst>
          </p:cNvPr>
          <p:cNvSpPr txBox="1">
            <a:spLocks noGrp="1"/>
          </p:cNvSpPr>
          <p:nvPr>
            <p:ph type="title"/>
          </p:nvPr>
        </p:nvSpPr>
        <p:spPr>
          <a:xfrm>
            <a:off x="838203" y="920617"/>
            <a:ext cx="10515600" cy="861776"/>
          </a:xfrm>
        </p:spPr>
        <p:txBody>
          <a:bodyPr lIns="0" tIns="0" rIns="0" bIns="0" anchor="t">
            <a:spAutoFit/>
          </a:bodyPr>
          <a:lstStyle>
            <a:lvl1pPr>
              <a:lnSpc>
                <a:spcPct val="100000"/>
              </a:lnSpc>
              <a:defRPr sz="2800" spc="300">
                <a:latin typeface="Helvetica" pitchFamily="2"/>
              </a:defRPr>
            </a:lvl1pPr>
          </a:lstStyle>
          <a:p>
            <a:pPr lvl="0"/>
            <a:r>
              <a:rPr lang="en-GB"/>
              <a:t>CLICK TO EDIT MASTER </a:t>
            </a:r>
            <a:br>
              <a:rPr lang="en-GB"/>
            </a:br>
            <a:r>
              <a:rPr lang="en-GB"/>
              <a:t>TITLE STYLE</a:t>
            </a:r>
          </a:p>
        </p:txBody>
      </p:sp>
    </p:spTree>
    <p:extLst>
      <p:ext uri="{BB962C8B-B14F-4D97-AF65-F5344CB8AC3E}">
        <p14:creationId xmlns:p14="http://schemas.microsoft.com/office/powerpoint/2010/main" val="425010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2FAAA-D610-4C37-1F6C-530ECB4BDF8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p>
        </p:txBody>
      </p:sp>
      <p:sp>
        <p:nvSpPr>
          <p:cNvPr id="3" name="Text Placeholder 2">
            <a:extLst>
              <a:ext uri="{FF2B5EF4-FFF2-40B4-BE49-F238E27FC236}">
                <a16:creationId xmlns:a16="http://schemas.microsoft.com/office/drawing/2014/main" id="{CA585819-47B1-9807-DD8E-5386C86DAB5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image" Target="../media/image23.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uxBgndf2y-Y?si=1_0IL7J6BVfJYcR5" TargetMode="External"/><Relationship Id="rId1" Type="http://schemas.openxmlformats.org/officeDocument/2006/relationships/video" Target="NULL" TargetMode="External"/><Relationship Id="rId6" Type="http://schemas.openxmlformats.org/officeDocument/2006/relationships/image" Target="../media/image28.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9.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ri-ty0j2ojs?si=A2Y3u0d7upRUydyz" TargetMode="External"/><Relationship Id="rId1" Type="http://schemas.openxmlformats.org/officeDocument/2006/relationships/video" Target="NULL" TargetMode="External"/><Relationship Id="rId6" Type="http://schemas.openxmlformats.org/officeDocument/2006/relationships/image" Target="../media/image30.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10.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EA5a_1Mw9L4?si=CJ9J7NPhKdC_KFO0" TargetMode="External"/><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11.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Sr810N1yB4g?si=XcUWr0RUYWzauuVT" TargetMode="External"/><Relationship Id="rId1" Type="http://schemas.openxmlformats.org/officeDocument/2006/relationships/video" Target="NULL" TargetMode="External"/><Relationship Id="rId6" Type="http://schemas.openxmlformats.org/officeDocument/2006/relationships/image" Target="../media/image32.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1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hcXGL46Z8Zc?si=aMiRJSFBuSzwLOpg" TargetMode="External"/><Relationship Id="rId1" Type="http://schemas.openxmlformats.org/officeDocument/2006/relationships/video" Target="NULL" TargetMode="External"/><Relationship Id="rId6" Type="http://schemas.openxmlformats.org/officeDocument/2006/relationships/image" Target="../media/image33.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29.png"/><Relationship Id="rId2" Type="http://schemas.microsoft.com/office/2007/relationships/media" Target="https://www.youtube.com/embed/TzmJX8idkNU?si=bS8WJhSs91I1whdf" TargetMode="External"/><Relationship Id="rId1" Type="http://schemas.openxmlformats.org/officeDocument/2006/relationships/video" Target="NULL" TargetMode="External"/><Relationship Id="rId6" Type="http://schemas.openxmlformats.org/officeDocument/2006/relationships/image" Target="../media/image34.png"/><Relationship Id="rId5" Type="http://schemas.openxmlformats.org/officeDocument/2006/relationships/image" Target="../media/image5.jpeg"/><Relationship Id="rId10" Type="http://schemas.openxmlformats.org/officeDocument/2006/relationships/image" Target="../media/image18.png"/><Relationship Id="rId4" Type="http://schemas.openxmlformats.org/officeDocument/2006/relationships/notesSlide" Target="../notesSlides/notesSlide14.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jpe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8.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43.jpe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23.png"/><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48.gi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8.gif"/><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image" Target="../media/image2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940C-89DD-4EA3-6CF3-3A292BA7DF97}"/>
              </a:ext>
            </a:extLst>
          </p:cNvPr>
          <p:cNvSpPr txBox="1">
            <a:spLocks noGrp="1"/>
          </p:cNvSpPr>
          <p:nvPr>
            <p:ph type="ctrTitle"/>
          </p:nvPr>
        </p:nvSpPr>
        <p:spPr>
          <a:xfrm>
            <a:off x="520796" y="4237960"/>
            <a:ext cx="11150413" cy="1680475"/>
          </a:xfrm>
        </p:spPr>
        <p:txBody>
          <a:bodyPr/>
          <a:lstStyle/>
          <a:p>
            <a:pPr lvl="0"/>
            <a:r>
              <a:rPr lang="en-GB">
                <a:latin typeface="Helvetica"/>
                <a:cs typeface="Helvetica"/>
              </a:rPr>
              <a:t>STAY CONNECTED:</a:t>
            </a:r>
            <a:br>
              <a:rPr lang="en-GB">
                <a:latin typeface="Helvetica"/>
                <a:cs typeface="Helvetica"/>
              </a:rPr>
            </a:br>
            <a:r>
              <a:rPr lang="en-GB">
                <a:latin typeface="Helvetica"/>
                <a:cs typeface="Helvetica"/>
              </a:rPr>
              <a:t>YOUR VALUES &amp; THE NHS</a:t>
            </a:r>
            <a:endParaRPr lang="en-GB">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8">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0AB20F9-CBEC-63C0-0523-CD370D515C2B}"/>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B8BEC158-BF65-25C7-CAC7-A26468112356}"/>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Values-Based Recruitment</a:t>
            </a:r>
          </a:p>
        </p:txBody>
      </p:sp>
      <p:grpSp>
        <p:nvGrpSpPr>
          <p:cNvPr id="4" name="Group 4">
            <a:extLst>
              <a:ext uri="{FF2B5EF4-FFF2-40B4-BE49-F238E27FC236}">
                <a16:creationId xmlns:a16="http://schemas.microsoft.com/office/drawing/2014/main" id="{467843BB-6AA1-8F50-4937-B93F3812B96C}"/>
              </a:ext>
            </a:extLst>
          </p:cNvPr>
          <p:cNvGrpSpPr/>
          <p:nvPr/>
        </p:nvGrpSpPr>
        <p:grpSpPr>
          <a:xfrm>
            <a:off x="5143070" y="1193410"/>
            <a:ext cx="5771775" cy="5232041"/>
            <a:chOff x="5143070" y="1193410"/>
            <a:chExt cx="5771775" cy="5232041"/>
          </a:xfrm>
        </p:grpSpPr>
        <p:pic>
          <p:nvPicPr>
            <p:cNvPr id="5" name="Picture 5" descr="slide 4-34.png">
              <a:extLst>
                <a:ext uri="{FF2B5EF4-FFF2-40B4-BE49-F238E27FC236}">
                  <a16:creationId xmlns:a16="http://schemas.microsoft.com/office/drawing/2014/main" id="{71BC5C85-30DB-D22F-010A-2C6BA081A34D}"/>
                </a:ext>
              </a:extLst>
            </p:cNvPr>
            <p:cNvPicPr>
              <a:picLocks noChangeAspect="1"/>
            </p:cNvPicPr>
            <p:nvPr/>
          </p:nvPicPr>
          <p:blipFill>
            <a:blip r:embed="rId4"/>
            <a:srcRect l="11666" t="5786" r="14155" b="11844"/>
            <a:stretch>
              <a:fillRect/>
            </a:stretch>
          </p:blipFill>
          <p:spPr>
            <a:xfrm>
              <a:off x="5709275" y="1401583"/>
              <a:ext cx="4600794" cy="4758455"/>
            </a:xfrm>
            <a:prstGeom prst="rect">
              <a:avLst/>
            </a:prstGeom>
            <a:noFill/>
            <a:ln cap="flat">
              <a:noFill/>
            </a:ln>
          </p:spPr>
        </p:pic>
        <p:pic>
          <p:nvPicPr>
            <p:cNvPr id="6" name="Picture 6" descr="slide 4-35.png">
              <a:extLst>
                <a:ext uri="{FF2B5EF4-FFF2-40B4-BE49-F238E27FC236}">
                  <a16:creationId xmlns:a16="http://schemas.microsoft.com/office/drawing/2014/main" id="{C48FB813-F7D3-2588-39A0-CC77959245EA}"/>
                </a:ext>
              </a:extLst>
            </p:cNvPr>
            <p:cNvPicPr>
              <a:picLocks noChangeAspect="1"/>
            </p:cNvPicPr>
            <p:nvPr/>
          </p:nvPicPr>
          <p:blipFill>
            <a:blip r:embed="rId5"/>
            <a:srcRect r="6728" b="12048"/>
            <a:stretch>
              <a:fillRect/>
            </a:stretch>
          </p:blipFill>
          <p:spPr>
            <a:xfrm>
              <a:off x="5734623" y="4793696"/>
              <a:ext cx="1660568" cy="1631755"/>
            </a:xfrm>
            <a:prstGeom prst="rect">
              <a:avLst/>
            </a:prstGeom>
            <a:noFill/>
            <a:ln cap="flat">
              <a:noFill/>
            </a:ln>
          </p:spPr>
        </p:pic>
        <p:pic>
          <p:nvPicPr>
            <p:cNvPr id="7" name="Picture 8" descr="slide 4-36.png">
              <a:extLst>
                <a:ext uri="{FF2B5EF4-FFF2-40B4-BE49-F238E27FC236}">
                  <a16:creationId xmlns:a16="http://schemas.microsoft.com/office/drawing/2014/main" id="{61CDE7E9-7477-1068-C9C9-57F9573F580B}"/>
                </a:ext>
              </a:extLst>
            </p:cNvPr>
            <p:cNvPicPr>
              <a:picLocks noChangeAspect="1"/>
            </p:cNvPicPr>
            <p:nvPr/>
          </p:nvPicPr>
          <p:blipFill>
            <a:blip r:embed="rId6"/>
            <a:srcRect l="9933" t="5508" r="14742" b="10843"/>
            <a:stretch>
              <a:fillRect/>
            </a:stretch>
          </p:blipFill>
          <p:spPr>
            <a:xfrm>
              <a:off x="5143070" y="3047155"/>
              <a:ext cx="1410041" cy="1631755"/>
            </a:xfrm>
            <a:prstGeom prst="rect">
              <a:avLst/>
            </a:prstGeom>
            <a:noFill/>
            <a:ln cap="flat">
              <a:noFill/>
            </a:ln>
          </p:spPr>
        </p:pic>
        <p:pic>
          <p:nvPicPr>
            <p:cNvPr id="8" name="Picture 11" descr="slide 4-37.png">
              <a:extLst>
                <a:ext uri="{FF2B5EF4-FFF2-40B4-BE49-F238E27FC236}">
                  <a16:creationId xmlns:a16="http://schemas.microsoft.com/office/drawing/2014/main" id="{0497A21B-8D74-1EA8-CBA0-800F71C9D9DB}"/>
                </a:ext>
              </a:extLst>
            </p:cNvPr>
            <p:cNvPicPr>
              <a:picLocks noChangeAspect="1"/>
            </p:cNvPicPr>
            <p:nvPr/>
          </p:nvPicPr>
          <p:blipFill>
            <a:blip r:embed="rId7"/>
            <a:srcRect l="7846" t="8176" r="13139" b="8950"/>
            <a:stretch>
              <a:fillRect/>
            </a:stretch>
          </p:blipFill>
          <p:spPr>
            <a:xfrm>
              <a:off x="5650297" y="1332271"/>
              <a:ext cx="1492876" cy="1631701"/>
            </a:xfrm>
            <a:prstGeom prst="rect">
              <a:avLst/>
            </a:prstGeom>
            <a:noFill/>
            <a:ln cap="flat">
              <a:noFill/>
            </a:ln>
          </p:spPr>
        </p:pic>
        <p:pic>
          <p:nvPicPr>
            <p:cNvPr id="9" name="Picture 12" descr="slide 4-38.png">
              <a:extLst>
                <a:ext uri="{FF2B5EF4-FFF2-40B4-BE49-F238E27FC236}">
                  <a16:creationId xmlns:a16="http://schemas.microsoft.com/office/drawing/2014/main" id="{66EBA47B-5A83-541D-AF92-4937188549CE}"/>
                </a:ext>
              </a:extLst>
            </p:cNvPr>
            <p:cNvPicPr>
              <a:picLocks noChangeAspect="1"/>
            </p:cNvPicPr>
            <p:nvPr/>
          </p:nvPicPr>
          <p:blipFill>
            <a:blip r:embed="rId8"/>
            <a:srcRect l="13940" r="7529" b="13167"/>
            <a:stretch>
              <a:fillRect/>
            </a:stretch>
          </p:blipFill>
          <p:spPr>
            <a:xfrm>
              <a:off x="9035744" y="1193410"/>
              <a:ext cx="1503995" cy="1732998"/>
            </a:xfrm>
            <a:prstGeom prst="rect">
              <a:avLst/>
            </a:prstGeom>
            <a:noFill/>
            <a:ln cap="flat">
              <a:noFill/>
            </a:ln>
          </p:spPr>
        </p:pic>
        <p:pic>
          <p:nvPicPr>
            <p:cNvPr id="10" name="Picture 13" descr="slide 4-39.png">
              <a:extLst>
                <a:ext uri="{FF2B5EF4-FFF2-40B4-BE49-F238E27FC236}">
                  <a16:creationId xmlns:a16="http://schemas.microsoft.com/office/drawing/2014/main" id="{8D80DDB6-B48C-4EF6-DCB6-3D5FAE43B750}"/>
                </a:ext>
              </a:extLst>
            </p:cNvPr>
            <p:cNvPicPr>
              <a:picLocks noChangeAspect="1"/>
            </p:cNvPicPr>
            <p:nvPr/>
          </p:nvPicPr>
          <p:blipFill>
            <a:blip r:embed="rId9"/>
            <a:srcRect l="14424" t="7401" r="6243" b="13598"/>
            <a:stretch>
              <a:fillRect/>
            </a:stretch>
          </p:blipFill>
          <p:spPr>
            <a:xfrm>
              <a:off x="9342443" y="2975850"/>
              <a:ext cx="1572402" cy="1631755"/>
            </a:xfrm>
            <a:prstGeom prst="rect">
              <a:avLst/>
            </a:prstGeom>
            <a:noFill/>
            <a:ln cap="flat">
              <a:noFill/>
            </a:ln>
          </p:spPr>
        </p:pic>
        <p:pic>
          <p:nvPicPr>
            <p:cNvPr id="11" name="Picture 14" descr="slide 4-40.png">
              <a:extLst>
                <a:ext uri="{FF2B5EF4-FFF2-40B4-BE49-F238E27FC236}">
                  <a16:creationId xmlns:a16="http://schemas.microsoft.com/office/drawing/2014/main" id="{C2B5376F-7512-BD1C-DFD9-340584976896}"/>
                </a:ext>
              </a:extLst>
            </p:cNvPr>
            <p:cNvPicPr>
              <a:picLocks noChangeAspect="1"/>
            </p:cNvPicPr>
            <p:nvPr/>
          </p:nvPicPr>
          <p:blipFill>
            <a:blip r:embed="rId10"/>
            <a:srcRect l="-1" t="10499" r="2721" b="13598"/>
            <a:stretch>
              <a:fillRect/>
            </a:stretch>
          </p:blipFill>
          <p:spPr>
            <a:xfrm>
              <a:off x="8434132" y="4877638"/>
              <a:ext cx="1763530" cy="1433943"/>
            </a:xfrm>
            <a:prstGeom prst="rect">
              <a:avLst/>
            </a:prstGeom>
            <a:noFill/>
            <a:ln cap="flat">
              <a:noFill/>
            </a:ln>
          </p:spPr>
        </p:pic>
      </p:grpSp>
      <p:pic>
        <p:nvPicPr>
          <p:cNvPr id="12" name="Picture 15" descr="slide 1-03.png">
            <a:extLst>
              <a:ext uri="{FF2B5EF4-FFF2-40B4-BE49-F238E27FC236}">
                <a16:creationId xmlns:a16="http://schemas.microsoft.com/office/drawing/2014/main" id="{E761DA1B-AA0D-0D4B-A6ED-96D9D8AE987F}"/>
              </a:ext>
            </a:extLst>
          </p:cNvPr>
          <p:cNvPicPr>
            <a:picLocks noChangeAspect="1"/>
          </p:cNvPicPr>
          <p:nvPr/>
        </p:nvPicPr>
        <p:blipFill>
          <a:blip r:embed="rId11"/>
          <a:srcRect l="26424" t="25709" r="32077" b="23892"/>
          <a:stretch>
            <a:fillRect/>
          </a:stretch>
        </p:blipFill>
        <p:spPr>
          <a:xfrm>
            <a:off x="6972629" y="2659194"/>
            <a:ext cx="1895697" cy="1873404"/>
          </a:xfrm>
          <a:prstGeom prst="rect">
            <a:avLst/>
          </a:prstGeom>
          <a:noFill/>
          <a:ln cap="flat">
            <a:noFill/>
          </a:ln>
        </p:spPr>
      </p:pic>
      <p:sp>
        <p:nvSpPr>
          <p:cNvPr id="13" name="TextBox 18">
            <a:extLst>
              <a:ext uri="{FF2B5EF4-FFF2-40B4-BE49-F238E27FC236}">
                <a16:creationId xmlns:a16="http://schemas.microsoft.com/office/drawing/2014/main" id="{0F1CBB0C-AD74-B1DC-3F15-4C07EF188490}"/>
              </a:ext>
            </a:extLst>
          </p:cNvPr>
          <p:cNvSpPr txBox="1"/>
          <p:nvPr/>
        </p:nvSpPr>
        <p:spPr>
          <a:xfrm>
            <a:off x="601931" y="1637022"/>
            <a:ext cx="4189387" cy="267765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Job or university applicants are also expected to demonstrate these values in applications and interviews for healthcare professions.</a:t>
            </a:r>
          </a:p>
        </p:txBody>
      </p:sp>
      <p:sp>
        <p:nvSpPr>
          <p:cNvPr id="14" name="TextBox 19">
            <a:extLst>
              <a:ext uri="{FF2B5EF4-FFF2-40B4-BE49-F238E27FC236}">
                <a16:creationId xmlns:a16="http://schemas.microsoft.com/office/drawing/2014/main" id="{6838D975-9F8F-1D8F-C21A-76B5A84A2DBD}"/>
              </a:ext>
            </a:extLst>
          </p:cNvPr>
          <p:cNvSpPr txBox="1"/>
          <p:nvPr/>
        </p:nvSpPr>
        <p:spPr>
          <a:xfrm>
            <a:off x="600047" y="4693331"/>
            <a:ext cx="4189387"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This is known as values-based recruitment.</a:t>
            </a:r>
          </a:p>
        </p:txBody>
      </p:sp>
      <p:pic>
        <p:nvPicPr>
          <p:cNvPr id="15" name="Picture 16">
            <a:extLst>
              <a:ext uri="{FF2B5EF4-FFF2-40B4-BE49-F238E27FC236}">
                <a16:creationId xmlns:a16="http://schemas.microsoft.com/office/drawing/2014/main" id="{0756C812-5EF6-BD0B-9D72-4CE55ED0BE6A}"/>
              </a:ext>
            </a:extLst>
          </p:cNvPr>
          <p:cNvPicPr>
            <a:picLocks noChangeAspect="1"/>
          </p:cNvPicPr>
          <p:nvPr/>
        </p:nvPicPr>
        <p:blipFill>
          <a:blip r:embed="rId12"/>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41">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CF728EB-EF39-B73B-FE07-A8696807E5BF}"/>
              </a:ext>
            </a:extLst>
          </p:cNvPr>
          <p:cNvSpPr/>
          <p:nvPr/>
        </p:nvSpPr>
        <p:spPr>
          <a:xfrm>
            <a:off x="459970" y="400040"/>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92081B94-C6C1-F5C1-A012-CDD0FE389773}"/>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Improving Lives</a:t>
            </a:r>
          </a:p>
        </p:txBody>
      </p:sp>
      <p:sp>
        <p:nvSpPr>
          <p:cNvPr id="4" name="TextBox 1">
            <a:extLst>
              <a:ext uri="{FF2B5EF4-FFF2-40B4-BE49-F238E27FC236}">
                <a16:creationId xmlns:a16="http://schemas.microsoft.com/office/drawing/2014/main" id="{608AC5E7-A206-DC4E-1D21-99B6DD897337}"/>
              </a:ext>
            </a:extLst>
          </p:cNvPr>
          <p:cNvSpPr txBox="1"/>
          <p:nvPr/>
        </p:nvSpPr>
        <p:spPr>
          <a:xfrm>
            <a:off x="4186891" y="1637699"/>
            <a:ext cx="5912702"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…focuses on improving the overall patients’ health and experience of the NHS rather than just focusing on an individual disease or problem.</a:t>
            </a:r>
          </a:p>
        </p:txBody>
      </p:sp>
      <p:pic>
        <p:nvPicPr>
          <p:cNvPr id="5" name="Picture 2">
            <a:extLst>
              <a:ext uri="{FF2B5EF4-FFF2-40B4-BE49-F238E27FC236}">
                <a16:creationId xmlns:a16="http://schemas.microsoft.com/office/drawing/2014/main" id="{836FBB9D-B7D5-8E89-FDA5-817E1AA5578A}"/>
              </a:ext>
            </a:extLst>
          </p:cNvPr>
          <p:cNvPicPr>
            <a:picLocks noChangeAspect="1"/>
          </p:cNvPicPr>
          <p:nvPr/>
        </p:nvPicPr>
        <p:blipFill>
          <a:blip r:embed="rId6"/>
          <a:stretch>
            <a:fillRect/>
          </a:stretch>
        </p:blipFill>
        <p:spPr>
          <a:xfrm>
            <a:off x="1103141" y="1402076"/>
            <a:ext cx="2502292" cy="2287124"/>
          </a:xfrm>
          <a:prstGeom prst="rect">
            <a:avLst/>
          </a:prstGeom>
          <a:noFill/>
          <a:ln cap="flat">
            <a:noFill/>
          </a:ln>
        </p:spPr>
      </p:pic>
      <p:pic>
        <p:nvPicPr>
          <p:cNvPr id="6" name="Online Media 3">
            <a:extLst>
              <a:ext uri="{FF2B5EF4-FFF2-40B4-BE49-F238E27FC236}">
                <a16:creationId xmlns:a16="http://schemas.microsoft.com/office/drawing/2014/main" id="{617000A2-BF63-923B-0F4C-7A0CB06B7F1B}"/>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577205" y="3689201"/>
            <a:ext cx="4705081" cy="2646611"/>
          </a:xfrm>
          <a:prstGeom prst="rect">
            <a:avLst/>
          </a:prstGeom>
          <a:noFill/>
          <a:ln w="22229" cap="flat">
            <a:solidFill>
              <a:srgbClr val="000000"/>
            </a:solidFill>
            <a:prstDash val="solid"/>
            <a:miter/>
          </a:ln>
        </p:spPr>
      </p:pic>
      <p:sp>
        <p:nvSpPr>
          <p:cNvPr id="7" name="Oval 6">
            <a:extLst>
              <a:ext uri="{FF2B5EF4-FFF2-40B4-BE49-F238E27FC236}">
                <a16:creationId xmlns:a16="http://schemas.microsoft.com/office/drawing/2014/main" id="{4E6BA33B-6B12-5F09-4B79-997F343A0039}"/>
              </a:ext>
            </a:extLst>
          </p:cNvPr>
          <p:cNvSpPr/>
          <p:nvPr/>
        </p:nvSpPr>
        <p:spPr>
          <a:xfrm>
            <a:off x="8626925" y="3893752"/>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Holistic ‘whole person’ approach</a:t>
            </a:r>
          </a:p>
        </p:txBody>
      </p:sp>
      <p:sp>
        <p:nvSpPr>
          <p:cNvPr id="8" name="AutoShape 2" descr="blob:https://uweacuk-my.sharepoint.com/d3516011-3ba8-450d-9623-5d5512e81776">
            <a:extLst>
              <a:ext uri="{FF2B5EF4-FFF2-40B4-BE49-F238E27FC236}">
                <a16:creationId xmlns:a16="http://schemas.microsoft.com/office/drawing/2014/main" id="{ACB427E7-580B-841B-7408-82672CF1AC52}"/>
              </a:ext>
            </a:extLst>
          </p:cNvPr>
          <p:cNvSpPr/>
          <p:nvPr/>
        </p:nvSpPr>
        <p:spPr>
          <a:xfrm>
            <a:off x="5943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9" name="Picture 10">
            <a:extLst>
              <a:ext uri="{FF2B5EF4-FFF2-40B4-BE49-F238E27FC236}">
                <a16:creationId xmlns:a16="http://schemas.microsoft.com/office/drawing/2014/main" id="{8E9FFC92-D309-E419-3A06-2462E727034C}"/>
              </a:ext>
            </a:extLst>
          </p:cNvPr>
          <p:cNvPicPr>
            <a:picLocks noChangeAspect="1"/>
          </p:cNvPicPr>
          <p:nvPr/>
        </p:nvPicPr>
        <p:blipFill>
          <a:blip r:embed="rId8"/>
          <a:stretch>
            <a:fillRect/>
          </a:stretch>
        </p:blipFill>
        <p:spPr>
          <a:xfrm>
            <a:off x="1342650" y="4513743"/>
            <a:ext cx="997528" cy="997528"/>
          </a:xfrm>
          <a:prstGeom prst="rect">
            <a:avLst/>
          </a:prstGeom>
          <a:solidFill>
            <a:srgbClr val="FFFF00"/>
          </a:solidFill>
          <a:ln w="22229" cap="flat">
            <a:solidFill>
              <a:srgbClr val="000000"/>
            </a:solidFill>
            <a:prstDash val="solid"/>
            <a:miter/>
          </a:ln>
        </p:spPr>
      </p:pic>
      <p:pic>
        <p:nvPicPr>
          <p:cNvPr id="10" name="Picture 12">
            <a:extLst>
              <a:ext uri="{FF2B5EF4-FFF2-40B4-BE49-F238E27FC236}">
                <a16:creationId xmlns:a16="http://schemas.microsoft.com/office/drawing/2014/main" id="{862E6208-27D8-6E19-39F5-1C1E1C5CE457}"/>
              </a:ext>
            </a:extLst>
          </p:cNvPr>
          <p:cNvPicPr>
            <a:picLocks noChangeAspect="1"/>
          </p:cNvPicPr>
          <p:nvPr/>
        </p:nvPicPr>
        <p:blipFill>
          <a:blip r:embed="rId9"/>
          <a:stretch>
            <a:fillRect/>
          </a:stretch>
        </p:blipFill>
        <p:spPr>
          <a:xfrm>
            <a:off x="10715972" y="5491072"/>
            <a:ext cx="1016053" cy="1016053"/>
          </a:xfrm>
          <a:prstGeom prst="rect">
            <a:avLst/>
          </a:prstGeom>
          <a:solidFill>
            <a:srgbClr val="DC745B"/>
          </a:solidFill>
          <a:ln w="22229" cap="flat">
            <a:solidFill>
              <a:srgbClr val="000000"/>
            </a:solidFill>
            <a:prstDash val="solid"/>
            <a:miter/>
          </a:ln>
        </p:spPr>
      </p:pic>
      <p:sp>
        <p:nvSpPr>
          <p:cNvPr id="11" name="Oval 13">
            <a:extLst>
              <a:ext uri="{FF2B5EF4-FFF2-40B4-BE49-F238E27FC236}">
                <a16:creationId xmlns:a16="http://schemas.microsoft.com/office/drawing/2014/main" id="{0D004849-C4F5-1484-9BE7-0150E7F7C07D}"/>
              </a:ext>
            </a:extLst>
          </p:cNvPr>
          <p:cNvSpPr/>
          <p:nvPr/>
        </p:nvSpPr>
        <p:spPr>
          <a:xfrm>
            <a:off x="10978085" y="5773119"/>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2" name="Picture 14">
            <a:extLst>
              <a:ext uri="{FF2B5EF4-FFF2-40B4-BE49-F238E27FC236}">
                <a16:creationId xmlns:a16="http://schemas.microsoft.com/office/drawing/2014/main" id="{FC927695-FAA8-E231-CD44-8C0050A8CABB}"/>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2">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E5E77D5-815D-1EF5-6DB9-946BBEF1FC46}"/>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BCCAAC3-D3A0-C7E1-5EE1-6769BF48A546}"/>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Compassion</a:t>
            </a:r>
          </a:p>
        </p:txBody>
      </p:sp>
      <p:sp>
        <p:nvSpPr>
          <p:cNvPr id="4" name="TextBox 1">
            <a:extLst>
              <a:ext uri="{FF2B5EF4-FFF2-40B4-BE49-F238E27FC236}">
                <a16:creationId xmlns:a16="http://schemas.microsoft.com/office/drawing/2014/main" id="{08A23F44-DE5C-CFE7-0D2A-18EB7D22B7E5}"/>
              </a:ext>
            </a:extLst>
          </p:cNvPr>
          <p:cNvSpPr txBox="1"/>
          <p:nvPr/>
        </p:nvSpPr>
        <p:spPr>
          <a:xfrm>
            <a:off x="4268739" y="1641768"/>
            <a:ext cx="5912702" cy="22467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…is ensuring that staff take the time to be kind, remembering that individual experiences with the NHS can be hard, traumatic and painful.</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a:t>
            </a:r>
          </a:p>
        </p:txBody>
      </p:sp>
      <p:pic>
        <p:nvPicPr>
          <p:cNvPr id="5" name="Picture 3">
            <a:extLst>
              <a:ext uri="{FF2B5EF4-FFF2-40B4-BE49-F238E27FC236}">
                <a16:creationId xmlns:a16="http://schemas.microsoft.com/office/drawing/2014/main" id="{B34DBEA8-E9A1-C403-FB60-0397D4099FCD}"/>
              </a:ext>
            </a:extLst>
          </p:cNvPr>
          <p:cNvPicPr>
            <a:picLocks noChangeAspect="1"/>
          </p:cNvPicPr>
          <p:nvPr/>
        </p:nvPicPr>
        <p:blipFill>
          <a:blip r:embed="rId6"/>
          <a:stretch>
            <a:fillRect/>
          </a:stretch>
        </p:blipFill>
        <p:spPr>
          <a:xfrm>
            <a:off x="1291900" y="1331412"/>
            <a:ext cx="2356893" cy="2301307"/>
          </a:xfrm>
          <a:prstGeom prst="rect">
            <a:avLst/>
          </a:prstGeom>
          <a:noFill/>
          <a:ln cap="flat">
            <a:noFill/>
          </a:ln>
        </p:spPr>
      </p:pic>
      <p:sp>
        <p:nvSpPr>
          <p:cNvPr id="6" name="Oval 5">
            <a:extLst>
              <a:ext uri="{FF2B5EF4-FFF2-40B4-BE49-F238E27FC236}">
                <a16:creationId xmlns:a16="http://schemas.microsoft.com/office/drawing/2014/main" id="{BCC02D26-9D78-1615-7DB7-1CCCBDCBF8D7}"/>
              </a:ext>
            </a:extLst>
          </p:cNvPr>
          <p:cNvSpPr/>
          <p:nvPr/>
        </p:nvSpPr>
        <p:spPr>
          <a:xfrm>
            <a:off x="8616683" y="3881637"/>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Going out of your way to help a patient</a:t>
            </a:r>
          </a:p>
        </p:txBody>
      </p:sp>
      <p:pic>
        <p:nvPicPr>
          <p:cNvPr id="7" name="Online Media 2">
            <a:extLst>
              <a:ext uri="{FF2B5EF4-FFF2-40B4-BE49-F238E27FC236}">
                <a16:creationId xmlns:a16="http://schemas.microsoft.com/office/drawing/2014/main" id="{F3EB322D-90DB-8055-E195-348386A7EDEC}"/>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462275" y="3710726"/>
            <a:ext cx="4714125" cy="2651695"/>
          </a:xfrm>
          <a:prstGeom prst="rect">
            <a:avLst/>
          </a:prstGeom>
          <a:noFill/>
          <a:ln w="22229" cap="flat">
            <a:solidFill>
              <a:srgbClr val="000000"/>
            </a:solidFill>
            <a:prstDash val="solid"/>
            <a:miter/>
          </a:ln>
        </p:spPr>
      </p:pic>
      <p:pic>
        <p:nvPicPr>
          <p:cNvPr id="8" name="Picture 10">
            <a:extLst>
              <a:ext uri="{FF2B5EF4-FFF2-40B4-BE49-F238E27FC236}">
                <a16:creationId xmlns:a16="http://schemas.microsoft.com/office/drawing/2014/main" id="{6799D284-7763-FFED-213E-D2F7F373AFD9}"/>
              </a:ext>
            </a:extLst>
          </p:cNvPr>
          <p:cNvPicPr>
            <a:picLocks noChangeAspect="1"/>
          </p:cNvPicPr>
          <p:nvPr/>
        </p:nvPicPr>
        <p:blipFill>
          <a:blip r:embed="rId8"/>
          <a:stretch>
            <a:fillRect/>
          </a:stretch>
        </p:blipFill>
        <p:spPr>
          <a:xfrm>
            <a:off x="1387044" y="4537810"/>
            <a:ext cx="997528" cy="997528"/>
          </a:xfrm>
          <a:prstGeom prst="rect">
            <a:avLst/>
          </a:prstGeom>
          <a:solidFill>
            <a:srgbClr val="FFFF00"/>
          </a:solidFill>
          <a:ln w="22229" cap="flat">
            <a:solidFill>
              <a:srgbClr val="000000"/>
            </a:solidFill>
            <a:prstDash val="solid"/>
            <a:miter/>
          </a:ln>
        </p:spPr>
      </p:pic>
      <p:pic>
        <p:nvPicPr>
          <p:cNvPr id="9" name="Picture 11">
            <a:extLst>
              <a:ext uri="{FF2B5EF4-FFF2-40B4-BE49-F238E27FC236}">
                <a16:creationId xmlns:a16="http://schemas.microsoft.com/office/drawing/2014/main" id="{0F2DECBD-413B-DAC7-25BB-B60280EC493C}"/>
              </a:ext>
            </a:extLst>
          </p:cNvPr>
          <p:cNvPicPr>
            <a:picLocks noChangeAspect="1"/>
          </p:cNvPicPr>
          <p:nvPr/>
        </p:nvPicPr>
        <p:blipFill>
          <a:blip r:embed="rId9"/>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0" name="Oval 12">
            <a:extLst>
              <a:ext uri="{FF2B5EF4-FFF2-40B4-BE49-F238E27FC236}">
                <a16:creationId xmlns:a16="http://schemas.microsoft.com/office/drawing/2014/main" id="{81523353-C5A7-7828-A654-9511F7E6BF37}"/>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1" name="Picture 13">
            <a:extLst>
              <a:ext uri="{FF2B5EF4-FFF2-40B4-BE49-F238E27FC236}">
                <a16:creationId xmlns:a16="http://schemas.microsoft.com/office/drawing/2014/main" id="{C39CE4A2-9128-00E4-4252-0DD5E1DCF50B}"/>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3">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7BC579B-2EA8-94FD-3EEE-3994AD261AFE}"/>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6393FDC5-0B01-7E98-481C-F0C111425ECD}"/>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Working together for patients</a:t>
            </a:r>
          </a:p>
        </p:txBody>
      </p:sp>
      <p:sp>
        <p:nvSpPr>
          <p:cNvPr id="4" name="TextBox 1">
            <a:extLst>
              <a:ext uri="{FF2B5EF4-FFF2-40B4-BE49-F238E27FC236}">
                <a16:creationId xmlns:a16="http://schemas.microsoft.com/office/drawing/2014/main" id="{5802C93B-2A57-2046-CB43-DAFF55604633}"/>
              </a:ext>
            </a:extLst>
          </p:cNvPr>
          <p:cNvSpPr txBox="1"/>
          <p:nvPr/>
        </p:nvSpPr>
        <p:spPr>
          <a:xfrm>
            <a:off x="4194389" y="1589382"/>
            <a:ext cx="5912702" cy="22467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…is about putting the patients first and working as a team. That team includes not only the patient, but also their family, carers and other professionals.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a:t>
            </a:r>
          </a:p>
        </p:txBody>
      </p:sp>
      <p:pic>
        <p:nvPicPr>
          <p:cNvPr id="5" name="Picture 2">
            <a:extLst>
              <a:ext uri="{FF2B5EF4-FFF2-40B4-BE49-F238E27FC236}">
                <a16:creationId xmlns:a16="http://schemas.microsoft.com/office/drawing/2014/main" id="{856DFA2B-C990-344B-0BCF-14D003818304}"/>
              </a:ext>
            </a:extLst>
          </p:cNvPr>
          <p:cNvPicPr>
            <a:picLocks noChangeAspect="1"/>
          </p:cNvPicPr>
          <p:nvPr/>
        </p:nvPicPr>
        <p:blipFill>
          <a:blip r:embed="rId6"/>
          <a:stretch>
            <a:fillRect/>
          </a:stretch>
        </p:blipFill>
        <p:spPr>
          <a:xfrm>
            <a:off x="1278651" y="1342019"/>
            <a:ext cx="2433328" cy="2086980"/>
          </a:xfrm>
          <a:prstGeom prst="rect">
            <a:avLst/>
          </a:prstGeom>
          <a:noFill/>
          <a:ln cap="flat">
            <a:noFill/>
          </a:ln>
        </p:spPr>
      </p:pic>
      <p:sp>
        <p:nvSpPr>
          <p:cNvPr id="6" name="Oval 4">
            <a:extLst>
              <a:ext uri="{FF2B5EF4-FFF2-40B4-BE49-F238E27FC236}">
                <a16:creationId xmlns:a16="http://schemas.microsoft.com/office/drawing/2014/main" id="{2B1F422E-2606-8894-CD01-593254D4E293}"/>
              </a:ext>
            </a:extLst>
          </p:cNvPr>
          <p:cNvSpPr/>
          <p:nvPr/>
        </p:nvSpPr>
        <p:spPr>
          <a:xfrm>
            <a:off x="8616683" y="3881637"/>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Putting the patient at the centre</a:t>
            </a:r>
          </a:p>
        </p:txBody>
      </p:sp>
      <p:pic>
        <p:nvPicPr>
          <p:cNvPr id="7" name="Online Media 3">
            <a:extLst>
              <a:ext uri="{FF2B5EF4-FFF2-40B4-BE49-F238E27FC236}">
                <a16:creationId xmlns:a16="http://schemas.microsoft.com/office/drawing/2014/main" id="{11A7B61F-9446-C8A5-8B4E-6DA3BE1DF3F6}"/>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610727" y="3725933"/>
            <a:ext cx="4638028" cy="2608892"/>
          </a:xfrm>
          <a:prstGeom prst="rect">
            <a:avLst/>
          </a:prstGeom>
          <a:noFill/>
          <a:ln w="22229" cap="flat">
            <a:solidFill>
              <a:srgbClr val="000000"/>
            </a:solidFill>
            <a:prstDash val="solid"/>
            <a:miter/>
          </a:ln>
        </p:spPr>
      </p:pic>
      <p:pic>
        <p:nvPicPr>
          <p:cNvPr id="8" name="Picture 10">
            <a:extLst>
              <a:ext uri="{FF2B5EF4-FFF2-40B4-BE49-F238E27FC236}">
                <a16:creationId xmlns:a16="http://schemas.microsoft.com/office/drawing/2014/main" id="{59A37286-0A31-A5B3-739B-2379B90D06D0}"/>
              </a:ext>
            </a:extLst>
          </p:cNvPr>
          <p:cNvPicPr>
            <a:picLocks noChangeAspect="1"/>
          </p:cNvPicPr>
          <p:nvPr/>
        </p:nvPicPr>
        <p:blipFill>
          <a:blip r:embed="rId8"/>
          <a:stretch>
            <a:fillRect/>
          </a:stretch>
        </p:blipFill>
        <p:spPr>
          <a:xfrm>
            <a:off x="1396416" y="4518452"/>
            <a:ext cx="997528" cy="997528"/>
          </a:xfrm>
          <a:prstGeom prst="rect">
            <a:avLst/>
          </a:prstGeom>
          <a:solidFill>
            <a:srgbClr val="FFFF00"/>
          </a:solidFill>
          <a:ln w="22229" cap="flat">
            <a:solidFill>
              <a:srgbClr val="000000"/>
            </a:solidFill>
            <a:prstDash val="solid"/>
            <a:miter/>
          </a:ln>
        </p:spPr>
      </p:pic>
      <p:pic>
        <p:nvPicPr>
          <p:cNvPr id="9" name="Picture 11">
            <a:extLst>
              <a:ext uri="{FF2B5EF4-FFF2-40B4-BE49-F238E27FC236}">
                <a16:creationId xmlns:a16="http://schemas.microsoft.com/office/drawing/2014/main" id="{CBAACC4E-4797-1ACB-7449-1F881625D5B1}"/>
              </a:ext>
            </a:extLst>
          </p:cNvPr>
          <p:cNvPicPr>
            <a:picLocks noChangeAspect="1"/>
          </p:cNvPicPr>
          <p:nvPr/>
        </p:nvPicPr>
        <p:blipFill>
          <a:blip r:embed="rId9"/>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0" name="Oval 12">
            <a:extLst>
              <a:ext uri="{FF2B5EF4-FFF2-40B4-BE49-F238E27FC236}">
                <a16:creationId xmlns:a16="http://schemas.microsoft.com/office/drawing/2014/main" id="{3EC9ADD5-A61B-49DA-3039-0BB0326C5625}"/>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1" name="Picture 13">
            <a:extLst>
              <a:ext uri="{FF2B5EF4-FFF2-40B4-BE49-F238E27FC236}">
                <a16:creationId xmlns:a16="http://schemas.microsoft.com/office/drawing/2014/main" id="{8707F686-027F-DA97-00D2-2E94EBA84B4E}"/>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1">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6485DD-F1F8-D3E4-BF27-317B4890E307}"/>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EB2BBB61-52C9-3945-4B6E-E2493A3DB9D9}"/>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Respect &amp; Dignity</a:t>
            </a:r>
          </a:p>
        </p:txBody>
      </p:sp>
      <p:sp>
        <p:nvSpPr>
          <p:cNvPr id="4" name="TextBox 1">
            <a:extLst>
              <a:ext uri="{FF2B5EF4-FFF2-40B4-BE49-F238E27FC236}">
                <a16:creationId xmlns:a16="http://schemas.microsoft.com/office/drawing/2014/main" id="{14BE8248-3553-A42B-2EB8-C28D4A8C9387}"/>
              </a:ext>
            </a:extLst>
          </p:cNvPr>
          <p:cNvSpPr txBox="1"/>
          <p:nvPr/>
        </p:nvSpPr>
        <p:spPr>
          <a:xfrm>
            <a:off x="4137221" y="1423647"/>
            <a:ext cx="5912702" cy="22467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Each person’s individuality is valued, as well as their priorities, needs, strengths and weaknesses. What people say in conversations with staff is taken seriously.    </a:t>
            </a:r>
          </a:p>
        </p:txBody>
      </p:sp>
      <p:pic>
        <p:nvPicPr>
          <p:cNvPr id="5" name="Picture 3">
            <a:extLst>
              <a:ext uri="{FF2B5EF4-FFF2-40B4-BE49-F238E27FC236}">
                <a16:creationId xmlns:a16="http://schemas.microsoft.com/office/drawing/2014/main" id="{17A96FFE-8971-EEEC-2024-434AF4989105}"/>
              </a:ext>
            </a:extLst>
          </p:cNvPr>
          <p:cNvPicPr>
            <a:picLocks noChangeAspect="1"/>
          </p:cNvPicPr>
          <p:nvPr/>
        </p:nvPicPr>
        <p:blipFill>
          <a:blip r:embed="rId6"/>
          <a:stretch>
            <a:fillRect/>
          </a:stretch>
        </p:blipFill>
        <p:spPr>
          <a:xfrm>
            <a:off x="1400257" y="1402076"/>
            <a:ext cx="2275036" cy="2197476"/>
          </a:xfrm>
          <a:prstGeom prst="rect">
            <a:avLst/>
          </a:prstGeom>
          <a:noFill/>
          <a:ln cap="flat">
            <a:noFill/>
          </a:ln>
        </p:spPr>
      </p:pic>
      <p:sp>
        <p:nvSpPr>
          <p:cNvPr id="6" name="Oval 6">
            <a:extLst>
              <a:ext uri="{FF2B5EF4-FFF2-40B4-BE49-F238E27FC236}">
                <a16:creationId xmlns:a16="http://schemas.microsoft.com/office/drawing/2014/main" id="{250D7C6E-0AD8-0A97-5542-545696429A65}"/>
              </a:ext>
            </a:extLst>
          </p:cNvPr>
          <p:cNvSpPr/>
          <p:nvPr/>
        </p:nvSpPr>
        <p:spPr>
          <a:xfrm>
            <a:off x="8554010" y="3890900"/>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Treating a patient as an individual</a:t>
            </a:r>
          </a:p>
        </p:txBody>
      </p:sp>
      <p:pic>
        <p:nvPicPr>
          <p:cNvPr id="7" name="Online Media 2">
            <a:extLst>
              <a:ext uri="{FF2B5EF4-FFF2-40B4-BE49-F238E27FC236}">
                <a16:creationId xmlns:a16="http://schemas.microsoft.com/office/drawing/2014/main" id="{403F3376-75FF-BF43-7FCA-1432DCF60A36}"/>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515072" y="3771753"/>
            <a:ext cx="4608832" cy="2592470"/>
          </a:xfrm>
          <a:prstGeom prst="rect">
            <a:avLst/>
          </a:prstGeom>
          <a:noFill/>
          <a:ln w="22229" cap="flat">
            <a:solidFill>
              <a:srgbClr val="000000"/>
            </a:solidFill>
            <a:prstDash val="solid"/>
            <a:miter/>
          </a:ln>
        </p:spPr>
      </p:pic>
      <p:pic>
        <p:nvPicPr>
          <p:cNvPr id="8" name="Picture 10">
            <a:extLst>
              <a:ext uri="{FF2B5EF4-FFF2-40B4-BE49-F238E27FC236}">
                <a16:creationId xmlns:a16="http://schemas.microsoft.com/office/drawing/2014/main" id="{4E6B1FDD-F59E-FB84-5EB8-D3DF9787781D}"/>
              </a:ext>
            </a:extLst>
          </p:cNvPr>
          <p:cNvPicPr>
            <a:picLocks noChangeAspect="1"/>
          </p:cNvPicPr>
          <p:nvPr/>
        </p:nvPicPr>
        <p:blipFill>
          <a:blip r:embed="rId8"/>
          <a:stretch>
            <a:fillRect/>
          </a:stretch>
        </p:blipFill>
        <p:spPr>
          <a:xfrm>
            <a:off x="1400257" y="4569220"/>
            <a:ext cx="997528" cy="997528"/>
          </a:xfrm>
          <a:prstGeom prst="rect">
            <a:avLst/>
          </a:prstGeom>
          <a:solidFill>
            <a:srgbClr val="FFFF00"/>
          </a:solidFill>
          <a:ln w="22229" cap="flat">
            <a:solidFill>
              <a:srgbClr val="000000"/>
            </a:solidFill>
            <a:prstDash val="solid"/>
            <a:miter/>
          </a:ln>
        </p:spPr>
      </p:pic>
      <p:pic>
        <p:nvPicPr>
          <p:cNvPr id="9" name="Picture 11">
            <a:extLst>
              <a:ext uri="{FF2B5EF4-FFF2-40B4-BE49-F238E27FC236}">
                <a16:creationId xmlns:a16="http://schemas.microsoft.com/office/drawing/2014/main" id="{DE857DFF-39D1-2421-7E07-97CD8B06E250}"/>
              </a:ext>
            </a:extLst>
          </p:cNvPr>
          <p:cNvPicPr>
            <a:picLocks noChangeAspect="1"/>
          </p:cNvPicPr>
          <p:nvPr/>
        </p:nvPicPr>
        <p:blipFill>
          <a:blip r:embed="rId9"/>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0" name="Oval 12">
            <a:extLst>
              <a:ext uri="{FF2B5EF4-FFF2-40B4-BE49-F238E27FC236}">
                <a16:creationId xmlns:a16="http://schemas.microsoft.com/office/drawing/2014/main" id="{3AFEF92C-B637-98F9-B0C9-1329D0427818}"/>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1" name="Picture 13">
            <a:extLst>
              <a:ext uri="{FF2B5EF4-FFF2-40B4-BE49-F238E27FC236}">
                <a16:creationId xmlns:a16="http://schemas.microsoft.com/office/drawing/2014/main" id="{340F0104-54E4-F332-6B1F-9A7D747F8459}"/>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52">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E8E78C1-E958-E947-95E9-ABA5056904BC}"/>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BD36C115-944D-209E-6E03-E68AC0135084}"/>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Everyone Counts</a:t>
            </a:r>
          </a:p>
        </p:txBody>
      </p:sp>
      <p:sp>
        <p:nvSpPr>
          <p:cNvPr id="4" name="TextBox 1">
            <a:extLst>
              <a:ext uri="{FF2B5EF4-FFF2-40B4-BE49-F238E27FC236}">
                <a16:creationId xmlns:a16="http://schemas.microsoft.com/office/drawing/2014/main" id="{490E741B-F765-8278-E6E3-97687B4D495F}"/>
              </a:ext>
            </a:extLst>
          </p:cNvPr>
          <p:cNvSpPr txBox="1"/>
          <p:nvPr/>
        </p:nvSpPr>
        <p:spPr>
          <a:xfrm>
            <a:off x="4078891" y="1369030"/>
            <a:ext cx="5912702" cy="22467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The NHS seeks to help everyone, recognising that some people need more help than others and making sure no-one is excluded, discriminated against or left behind.</a:t>
            </a:r>
          </a:p>
        </p:txBody>
      </p:sp>
      <p:pic>
        <p:nvPicPr>
          <p:cNvPr id="5" name="Picture 2">
            <a:extLst>
              <a:ext uri="{FF2B5EF4-FFF2-40B4-BE49-F238E27FC236}">
                <a16:creationId xmlns:a16="http://schemas.microsoft.com/office/drawing/2014/main" id="{11AA0FA7-BC62-0BE3-EC9E-F83694F43ABD}"/>
              </a:ext>
            </a:extLst>
          </p:cNvPr>
          <p:cNvPicPr>
            <a:picLocks noChangeAspect="1"/>
          </p:cNvPicPr>
          <p:nvPr/>
        </p:nvPicPr>
        <p:blipFill>
          <a:blip r:embed="rId6"/>
          <a:stretch>
            <a:fillRect/>
          </a:stretch>
        </p:blipFill>
        <p:spPr>
          <a:xfrm>
            <a:off x="1480687" y="1402076"/>
            <a:ext cx="2055360" cy="2003048"/>
          </a:xfrm>
          <a:prstGeom prst="rect">
            <a:avLst/>
          </a:prstGeom>
          <a:noFill/>
          <a:ln cap="flat">
            <a:noFill/>
          </a:ln>
        </p:spPr>
      </p:pic>
      <p:sp>
        <p:nvSpPr>
          <p:cNvPr id="6" name="Oval 6">
            <a:extLst>
              <a:ext uri="{FF2B5EF4-FFF2-40B4-BE49-F238E27FC236}">
                <a16:creationId xmlns:a16="http://schemas.microsoft.com/office/drawing/2014/main" id="{0A3B19F5-6B81-C2CF-A45C-B74EC960A337}"/>
              </a:ext>
            </a:extLst>
          </p:cNvPr>
          <p:cNvSpPr/>
          <p:nvPr/>
        </p:nvSpPr>
        <p:spPr>
          <a:xfrm>
            <a:off x="8590467" y="3881637"/>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Helping the whole community</a:t>
            </a:r>
          </a:p>
        </p:txBody>
      </p:sp>
      <p:pic>
        <p:nvPicPr>
          <p:cNvPr id="7" name="Online Media 3">
            <a:extLst>
              <a:ext uri="{FF2B5EF4-FFF2-40B4-BE49-F238E27FC236}">
                <a16:creationId xmlns:a16="http://schemas.microsoft.com/office/drawing/2014/main" id="{4C46F809-C984-DF1F-974C-984C9C8CE5E8}"/>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590400" y="3733294"/>
            <a:ext cx="4678683" cy="2631762"/>
          </a:xfrm>
          <a:prstGeom prst="rect">
            <a:avLst/>
          </a:prstGeom>
          <a:noFill/>
          <a:ln w="22229" cap="flat">
            <a:solidFill>
              <a:srgbClr val="000000"/>
            </a:solidFill>
            <a:prstDash val="solid"/>
            <a:miter/>
          </a:ln>
        </p:spPr>
      </p:pic>
      <p:pic>
        <p:nvPicPr>
          <p:cNvPr id="8" name="Picture 10">
            <a:extLst>
              <a:ext uri="{FF2B5EF4-FFF2-40B4-BE49-F238E27FC236}">
                <a16:creationId xmlns:a16="http://schemas.microsoft.com/office/drawing/2014/main" id="{74295C23-CCBC-E60A-F767-2457E777CE89}"/>
              </a:ext>
            </a:extLst>
          </p:cNvPr>
          <p:cNvPicPr>
            <a:picLocks noChangeAspect="1"/>
          </p:cNvPicPr>
          <p:nvPr/>
        </p:nvPicPr>
        <p:blipFill>
          <a:blip r:embed="rId8"/>
          <a:stretch>
            <a:fillRect/>
          </a:stretch>
        </p:blipFill>
        <p:spPr>
          <a:xfrm>
            <a:off x="1366259" y="4550411"/>
            <a:ext cx="997528" cy="997528"/>
          </a:xfrm>
          <a:prstGeom prst="rect">
            <a:avLst/>
          </a:prstGeom>
          <a:solidFill>
            <a:srgbClr val="FFFF00"/>
          </a:solidFill>
          <a:ln w="22229" cap="flat">
            <a:solidFill>
              <a:srgbClr val="000000"/>
            </a:solidFill>
            <a:prstDash val="solid"/>
            <a:miter/>
          </a:ln>
        </p:spPr>
      </p:pic>
      <p:pic>
        <p:nvPicPr>
          <p:cNvPr id="9" name="Picture 11">
            <a:extLst>
              <a:ext uri="{FF2B5EF4-FFF2-40B4-BE49-F238E27FC236}">
                <a16:creationId xmlns:a16="http://schemas.microsoft.com/office/drawing/2014/main" id="{7E5730D0-4C90-5ECA-A087-75F034AFC629}"/>
              </a:ext>
            </a:extLst>
          </p:cNvPr>
          <p:cNvPicPr>
            <a:picLocks noChangeAspect="1"/>
          </p:cNvPicPr>
          <p:nvPr/>
        </p:nvPicPr>
        <p:blipFill>
          <a:blip r:embed="rId9"/>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0" name="Oval 12">
            <a:extLst>
              <a:ext uri="{FF2B5EF4-FFF2-40B4-BE49-F238E27FC236}">
                <a16:creationId xmlns:a16="http://schemas.microsoft.com/office/drawing/2014/main" id="{BDEC65FF-AE67-B3E1-8045-9B5C4F22EAA0}"/>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1" name="Picture 13">
            <a:extLst>
              <a:ext uri="{FF2B5EF4-FFF2-40B4-BE49-F238E27FC236}">
                <a16:creationId xmlns:a16="http://schemas.microsoft.com/office/drawing/2014/main" id="{C0E7175F-4348-B27D-D842-07862F51EBDF}"/>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53">
    <p:bg>
      <p:bgPr>
        <a:blipFill>
          <a:blip r:embed="rId5"/>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7A5A83D-5AD2-B1C5-BBCE-49C4F6718A4B}"/>
              </a:ext>
            </a:extLst>
          </p:cNvPr>
          <p:cNvSpPr/>
          <p:nvPr/>
        </p:nvSpPr>
        <p:spPr>
          <a:xfrm>
            <a:off x="459970" y="375452"/>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F954A6B-0CC4-7422-165E-C260744EDEC6}"/>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Commitment to quality of care</a:t>
            </a:r>
          </a:p>
        </p:txBody>
      </p:sp>
      <p:sp>
        <p:nvSpPr>
          <p:cNvPr id="4" name="TextBox 1">
            <a:extLst>
              <a:ext uri="{FF2B5EF4-FFF2-40B4-BE49-F238E27FC236}">
                <a16:creationId xmlns:a16="http://schemas.microsoft.com/office/drawing/2014/main" id="{002C6DFB-ADD2-E311-A561-9178C450C461}"/>
              </a:ext>
            </a:extLst>
          </p:cNvPr>
          <p:cNvSpPr txBox="1"/>
          <p:nvPr/>
        </p:nvSpPr>
        <p:spPr>
          <a:xfrm>
            <a:off x="4115019" y="1613120"/>
            <a:ext cx="5912702"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…is providing the best care in terms of safety, effectiveness and patient experience and always striving to do better by seeking feedback.</a:t>
            </a:r>
          </a:p>
        </p:txBody>
      </p:sp>
      <p:pic>
        <p:nvPicPr>
          <p:cNvPr id="5" name="Picture 2">
            <a:extLst>
              <a:ext uri="{FF2B5EF4-FFF2-40B4-BE49-F238E27FC236}">
                <a16:creationId xmlns:a16="http://schemas.microsoft.com/office/drawing/2014/main" id="{61EF8F26-46AD-BE48-11D8-B07E17C367A9}"/>
              </a:ext>
            </a:extLst>
          </p:cNvPr>
          <p:cNvPicPr>
            <a:picLocks noChangeAspect="1"/>
          </p:cNvPicPr>
          <p:nvPr/>
        </p:nvPicPr>
        <p:blipFill>
          <a:blip r:embed="rId6"/>
          <a:stretch>
            <a:fillRect/>
          </a:stretch>
        </p:blipFill>
        <p:spPr>
          <a:xfrm>
            <a:off x="1381457" y="1402076"/>
            <a:ext cx="2260424" cy="1984769"/>
          </a:xfrm>
          <a:prstGeom prst="rect">
            <a:avLst/>
          </a:prstGeom>
          <a:noFill/>
          <a:ln cap="flat">
            <a:noFill/>
          </a:ln>
        </p:spPr>
      </p:pic>
      <p:sp>
        <p:nvSpPr>
          <p:cNvPr id="6" name="Oval 6">
            <a:extLst>
              <a:ext uri="{FF2B5EF4-FFF2-40B4-BE49-F238E27FC236}">
                <a16:creationId xmlns:a16="http://schemas.microsoft.com/office/drawing/2014/main" id="{44B7D521-584C-EED7-A271-641B75B66CBC}"/>
              </a:ext>
            </a:extLst>
          </p:cNvPr>
          <p:cNvSpPr/>
          <p:nvPr/>
        </p:nvSpPr>
        <p:spPr>
          <a:xfrm>
            <a:off x="8616683" y="3741468"/>
            <a:ext cx="2089056" cy="20960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Giving the best quality of care we can</a:t>
            </a:r>
          </a:p>
        </p:txBody>
      </p:sp>
      <p:pic>
        <p:nvPicPr>
          <p:cNvPr id="7" name="Online Media 3">
            <a:extLst>
              <a:ext uri="{FF2B5EF4-FFF2-40B4-BE49-F238E27FC236}">
                <a16:creationId xmlns:a16="http://schemas.microsoft.com/office/drawing/2014/main" id="{45CBAACF-6492-C3B8-4B59-E46D681FC11C}"/>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3542943" y="3640034"/>
            <a:ext cx="4764892" cy="2680252"/>
          </a:xfrm>
          <a:prstGeom prst="rect">
            <a:avLst/>
          </a:prstGeom>
          <a:noFill/>
          <a:ln w="22229" cap="flat">
            <a:solidFill>
              <a:srgbClr val="000000"/>
            </a:solidFill>
            <a:prstDash val="solid"/>
            <a:miter/>
          </a:ln>
        </p:spPr>
      </p:pic>
      <p:pic>
        <p:nvPicPr>
          <p:cNvPr id="8" name="Picture 10">
            <a:extLst>
              <a:ext uri="{FF2B5EF4-FFF2-40B4-BE49-F238E27FC236}">
                <a16:creationId xmlns:a16="http://schemas.microsoft.com/office/drawing/2014/main" id="{4B2A43B5-C825-CD37-30E9-7FF3AADDBA93}"/>
              </a:ext>
            </a:extLst>
          </p:cNvPr>
          <p:cNvPicPr>
            <a:picLocks noChangeAspect="1"/>
          </p:cNvPicPr>
          <p:nvPr/>
        </p:nvPicPr>
        <p:blipFill>
          <a:blip r:embed="rId8"/>
          <a:stretch>
            <a:fillRect/>
          </a:stretch>
        </p:blipFill>
        <p:spPr>
          <a:xfrm>
            <a:off x="1464054" y="4481401"/>
            <a:ext cx="997528" cy="997528"/>
          </a:xfrm>
          <a:prstGeom prst="rect">
            <a:avLst/>
          </a:prstGeom>
          <a:solidFill>
            <a:srgbClr val="FFFF00"/>
          </a:solidFill>
          <a:ln w="22229" cap="flat">
            <a:solidFill>
              <a:srgbClr val="000000"/>
            </a:solidFill>
            <a:prstDash val="solid"/>
            <a:miter/>
          </a:ln>
        </p:spPr>
      </p:pic>
      <p:pic>
        <p:nvPicPr>
          <p:cNvPr id="9" name="Picture 11">
            <a:extLst>
              <a:ext uri="{FF2B5EF4-FFF2-40B4-BE49-F238E27FC236}">
                <a16:creationId xmlns:a16="http://schemas.microsoft.com/office/drawing/2014/main" id="{8E3B1D1F-87C5-6CC7-CA01-06CC947F376B}"/>
              </a:ext>
            </a:extLst>
          </p:cNvPr>
          <p:cNvPicPr>
            <a:picLocks noChangeAspect="1"/>
          </p:cNvPicPr>
          <p:nvPr/>
        </p:nvPicPr>
        <p:blipFill>
          <a:blip r:embed="rId9"/>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0" name="Oval 12">
            <a:extLst>
              <a:ext uri="{FF2B5EF4-FFF2-40B4-BE49-F238E27FC236}">
                <a16:creationId xmlns:a16="http://schemas.microsoft.com/office/drawing/2014/main" id="{CB1CFB35-1865-A2C6-70DB-F47E39A874E2}"/>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1" name="Picture 13">
            <a:extLst>
              <a:ext uri="{FF2B5EF4-FFF2-40B4-BE49-F238E27FC236}">
                <a16:creationId xmlns:a16="http://schemas.microsoft.com/office/drawing/2014/main" id="{9B4C2737-C3FF-1EE3-393B-672359353FF8}"/>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7">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E1A7CA2-FA25-D82C-3E7D-5EB63DAA937F}"/>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96D68A5-BB65-3DAC-6380-175360D6DD5C}"/>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Identifying Values</a:t>
            </a:r>
          </a:p>
        </p:txBody>
      </p:sp>
      <p:sp>
        <p:nvSpPr>
          <p:cNvPr id="4" name="TextBox 2">
            <a:extLst>
              <a:ext uri="{FF2B5EF4-FFF2-40B4-BE49-F238E27FC236}">
                <a16:creationId xmlns:a16="http://schemas.microsoft.com/office/drawing/2014/main" id="{3483F060-3177-C93E-35E2-34FDD8C0F979}"/>
              </a:ext>
            </a:extLst>
          </p:cNvPr>
          <p:cNvSpPr txBox="1"/>
          <p:nvPr/>
        </p:nvSpPr>
        <p:spPr>
          <a:xfrm>
            <a:off x="671946" y="1463716"/>
            <a:ext cx="10126989"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Our behaviour and the activities we do show our values.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A healthcare professional might demonstrate the NHS values by… </a:t>
            </a:r>
          </a:p>
        </p:txBody>
      </p:sp>
      <p:sp>
        <p:nvSpPr>
          <p:cNvPr id="5" name="Rectangle 4">
            <a:extLst>
              <a:ext uri="{FF2B5EF4-FFF2-40B4-BE49-F238E27FC236}">
                <a16:creationId xmlns:a16="http://schemas.microsoft.com/office/drawing/2014/main" id="{1A916F72-4CB4-B004-2DC9-73758FE3DD8B}"/>
              </a:ext>
            </a:extLst>
          </p:cNvPr>
          <p:cNvSpPr/>
          <p:nvPr/>
        </p:nvSpPr>
        <p:spPr>
          <a:xfrm>
            <a:off x="6678512" y="5362023"/>
            <a:ext cx="3129561" cy="804928"/>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Asking patients for feedback on the service they received</a:t>
            </a:r>
          </a:p>
        </p:txBody>
      </p:sp>
      <p:pic>
        <p:nvPicPr>
          <p:cNvPr id="6" name="Picture 8">
            <a:extLst>
              <a:ext uri="{FF2B5EF4-FFF2-40B4-BE49-F238E27FC236}">
                <a16:creationId xmlns:a16="http://schemas.microsoft.com/office/drawing/2014/main" id="{8DF4ECA9-B12C-9701-9EFE-9B18FBA3047F}"/>
              </a:ext>
            </a:extLst>
          </p:cNvPr>
          <p:cNvPicPr>
            <a:picLocks noChangeAspect="1"/>
          </p:cNvPicPr>
          <p:nvPr/>
        </p:nvPicPr>
        <p:blipFill>
          <a:blip r:embed="rId4"/>
          <a:stretch>
            <a:fillRect/>
          </a:stretch>
        </p:blipFill>
        <p:spPr>
          <a:xfrm>
            <a:off x="10109249" y="5165171"/>
            <a:ext cx="1284256" cy="1127638"/>
          </a:xfrm>
          <a:prstGeom prst="rect">
            <a:avLst/>
          </a:prstGeom>
          <a:noFill/>
          <a:ln cap="flat">
            <a:noFill/>
          </a:ln>
        </p:spPr>
      </p:pic>
      <p:sp>
        <p:nvSpPr>
          <p:cNvPr id="7" name="Rectangle 10">
            <a:extLst>
              <a:ext uri="{FF2B5EF4-FFF2-40B4-BE49-F238E27FC236}">
                <a16:creationId xmlns:a16="http://schemas.microsoft.com/office/drawing/2014/main" id="{65F5B0DF-44DB-E998-5980-8F8CC2DE5827}"/>
              </a:ext>
            </a:extLst>
          </p:cNvPr>
          <p:cNvSpPr/>
          <p:nvPr/>
        </p:nvSpPr>
        <p:spPr>
          <a:xfrm>
            <a:off x="6688799" y="2929326"/>
            <a:ext cx="3129561" cy="804928"/>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Respecting a patient’s wishes</a:t>
            </a:r>
          </a:p>
        </p:txBody>
      </p:sp>
      <p:pic>
        <p:nvPicPr>
          <p:cNvPr id="8" name="Picture 5">
            <a:extLst>
              <a:ext uri="{FF2B5EF4-FFF2-40B4-BE49-F238E27FC236}">
                <a16:creationId xmlns:a16="http://schemas.microsoft.com/office/drawing/2014/main" id="{652CBCE1-2B6A-F310-7DA7-9CFBB7A6DA04}"/>
              </a:ext>
            </a:extLst>
          </p:cNvPr>
          <p:cNvPicPr>
            <a:picLocks noChangeAspect="1"/>
          </p:cNvPicPr>
          <p:nvPr/>
        </p:nvPicPr>
        <p:blipFill>
          <a:blip r:embed="rId5"/>
          <a:stretch>
            <a:fillRect/>
          </a:stretch>
        </p:blipFill>
        <p:spPr>
          <a:xfrm>
            <a:off x="10156890" y="2755270"/>
            <a:ext cx="1194389" cy="1200332"/>
          </a:xfrm>
          <a:prstGeom prst="rect">
            <a:avLst/>
          </a:prstGeom>
          <a:noFill/>
          <a:ln cap="flat">
            <a:noFill/>
          </a:ln>
        </p:spPr>
      </p:pic>
      <p:sp>
        <p:nvSpPr>
          <p:cNvPr id="9" name="Rectangle 11">
            <a:extLst>
              <a:ext uri="{FF2B5EF4-FFF2-40B4-BE49-F238E27FC236}">
                <a16:creationId xmlns:a16="http://schemas.microsoft.com/office/drawing/2014/main" id="{B8412E9E-DCA1-3742-420D-E6B7AF29875B}"/>
              </a:ext>
            </a:extLst>
          </p:cNvPr>
          <p:cNvSpPr/>
          <p:nvPr/>
        </p:nvSpPr>
        <p:spPr>
          <a:xfrm>
            <a:off x="746973" y="2835828"/>
            <a:ext cx="3129561" cy="1154832"/>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Considering the impact of a patient’s health condition on their whole life before making decisions on their care</a:t>
            </a:r>
          </a:p>
        </p:txBody>
      </p:sp>
      <p:pic>
        <p:nvPicPr>
          <p:cNvPr id="10" name="Picture 6">
            <a:extLst>
              <a:ext uri="{FF2B5EF4-FFF2-40B4-BE49-F238E27FC236}">
                <a16:creationId xmlns:a16="http://schemas.microsoft.com/office/drawing/2014/main" id="{C3BF8132-11D4-2B6A-DFA1-A9692994B9F3}"/>
              </a:ext>
            </a:extLst>
          </p:cNvPr>
          <p:cNvPicPr>
            <a:picLocks noChangeAspect="1"/>
          </p:cNvPicPr>
          <p:nvPr/>
        </p:nvPicPr>
        <p:blipFill>
          <a:blip r:embed="rId6"/>
          <a:stretch>
            <a:fillRect/>
          </a:stretch>
        </p:blipFill>
        <p:spPr>
          <a:xfrm>
            <a:off x="4183050" y="2790337"/>
            <a:ext cx="1387062" cy="1165265"/>
          </a:xfrm>
          <a:prstGeom prst="rect">
            <a:avLst/>
          </a:prstGeom>
          <a:noFill/>
          <a:ln cap="flat">
            <a:noFill/>
          </a:ln>
        </p:spPr>
      </p:pic>
      <p:sp>
        <p:nvSpPr>
          <p:cNvPr id="11" name="Rectangle 13">
            <a:extLst>
              <a:ext uri="{FF2B5EF4-FFF2-40B4-BE49-F238E27FC236}">
                <a16:creationId xmlns:a16="http://schemas.microsoft.com/office/drawing/2014/main" id="{48262232-8D8C-A885-831D-96678BC6FE9F}"/>
              </a:ext>
            </a:extLst>
          </p:cNvPr>
          <p:cNvSpPr/>
          <p:nvPr/>
        </p:nvSpPr>
        <p:spPr>
          <a:xfrm>
            <a:off x="6678512" y="4145679"/>
            <a:ext cx="3129561" cy="804928"/>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Working within particular community settings</a:t>
            </a:r>
          </a:p>
        </p:txBody>
      </p:sp>
      <p:pic>
        <p:nvPicPr>
          <p:cNvPr id="12" name="Picture 12">
            <a:extLst>
              <a:ext uri="{FF2B5EF4-FFF2-40B4-BE49-F238E27FC236}">
                <a16:creationId xmlns:a16="http://schemas.microsoft.com/office/drawing/2014/main" id="{389F62E8-C759-FF11-EEAF-F015FBDB4A20}"/>
              </a:ext>
            </a:extLst>
          </p:cNvPr>
          <p:cNvPicPr>
            <a:picLocks noChangeAspect="1"/>
          </p:cNvPicPr>
          <p:nvPr/>
        </p:nvPicPr>
        <p:blipFill>
          <a:blip r:embed="rId7"/>
          <a:stretch>
            <a:fillRect/>
          </a:stretch>
        </p:blipFill>
        <p:spPr>
          <a:xfrm>
            <a:off x="10170157" y="4006251"/>
            <a:ext cx="1162449" cy="1136800"/>
          </a:xfrm>
          <a:prstGeom prst="rect">
            <a:avLst/>
          </a:prstGeom>
          <a:noFill/>
          <a:ln cap="flat">
            <a:noFill/>
          </a:ln>
        </p:spPr>
      </p:pic>
      <p:pic>
        <p:nvPicPr>
          <p:cNvPr id="13" name="Picture 14">
            <a:extLst>
              <a:ext uri="{FF2B5EF4-FFF2-40B4-BE49-F238E27FC236}">
                <a16:creationId xmlns:a16="http://schemas.microsoft.com/office/drawing/2014/main" id="{514E8C49-560D-CD5F-E2BD-A7492CD16637}"/>
              </a:ext>
            </a:extLst>
          </p:cNvPr>
          <p:cNvPicPr>
            <a:picLocks noChangeAspect="1"/>
          </p:cNvPicPr>
          <p:nvPr/>
        </p:nvPicPr>
        <p:blipFill>
          <a:blip r:embed="rId8"/>
          <a:stretch>
            <a:fillRect/>
          </a:stretch>
        </p:blipFill>
        <p:spPr>
          <a:xfrm>
            <a:off x="4202052" y="4001396"/>
            <a:ext cx="1113007" cy="1136800"/>
          </a:xfrm>
          <a:prstGeom prst="rect">
            <a:avLst/>
          </a:prstGeom>
          <a:noFill/>
          <a:ln cap="flat">
            <a:noFill/>
          </a:ln>
        </p:spPr>
      </p:pic>
      <p:sp>
        <p:nvSpPr>
          <p:cNvPr id="14" name="Rectangle 16">
            <a:extLst>
              <a:ext uri="{FF2B5EF4-FFF2-40B4-BE49-F238E27FC236}">
                <a16:creationId xmlns:a16="http://schemas.microsoft.com/office/drawing/2014/main" id="{3DE4355D-091A-37C1-D9A9-D8ACF79E2F01}"/>
              </a:ext>
            </a:extLst>
          </p:cNvPr>
          <p:cNvSpPr/>
          <p:nvPr/>
        </p:nvSpPr>
        <p:spPr>
          <a:xfrm>
            <a:off x="746973" y="4230599"/>
            <a:ext cx="3129561" cy="804928"/>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Listening with an empathetic ear</a:t>
            </a:r>
          </a:p>
        </p:txBody>
      </p:sp>
      <p:sp>
        <p:nvSpPr>
          <p:cNvPr id="15" name="Rectangle 17">
            <a:extLst>
              <a:ext uri="{FF2B5EF4-FFF2-40B4-BE49-F238E27FC236}">
                <a16:creationId xmlns:a16="http://schemas.microsoft.com/office/drawing/2014/main" id="{2AF0BC34-72FD-E25E-837D-D0B084F517C8}"/>
              </a:ext>
            </a:extLst>
          </p:cNvPr>
          <p:cNvSpPr/>
          <p:nvPr/>
        </p:nvSpPr>
        <p:spPr>
          <a:xfrm>
            <a:off x="746973" y="5347182"/>
            <a:ext cx="3129561" cy="899897"/>
          </a:xfrm>
          <a:prstGeom prst="rect">
            <a:avLst/>
          </a:pr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Working in a multi-disciplinary team to ensure the best care is provided</a:t>
            </a:r>
          </a:p>
        </p:txBody>
      </p:sp>
      <p:pic>
        <p:nvPicPr>
          <p:cNvPr id="16" name="Picture 15">
            <a:extLst>
              <a:ext uri="{FF2B5EF4-FFF2-40B4-BE49-F238E27FC236}">
                <a16:creationId xmlns:a16="http://schemas.microsoft.com/office/drawing/2014/main" id="{64BD1CEF-2320-C453-CEC2-A87F1E6F7724}"/>
              </a:ext>
            </a:extLst>
          </p:cNvPr>
          <p:cNvPicPr>
            <a:picLocks noChangeAspect="1"/>
          </p:cNvPicPr>
          <p:nvPr/>
        </p:nvPicPr>
        <p:blipFill>
          <a:blip r:embed="rId9"/>
          <a:stretch>
            <a:fillRect/>
          </a:stretch>
        </p:blipFill>
        <p:spPr>
          <a:xfrm>
            <a:off x="4178808" y="5263359"/>
            <a:ext cx="1285024" cy="1064032"/>
          </a:xfrm>
          <a:prstGeom prst="rect">
            <a:avLst/>
          </a:prstGeom>
          <a:noFill/>
          <a:ln cap="flat">
            <a:noFill/>
          </a:ln>
        </p:spPr>
      </p:pic>
      <p:pic>
        <p:nvPicPr>
          <p:cNvPr id="17" name="Picture 18">
            <a:extLst>
              <a:ext uri="{FF2B5EF4-FFF2-40B4-BE49-F238E27FC236}">
                <a16:creationId xmlns:a16="http://schemas.microsoft.com/office/drawing/2014/main" id="{D68AE5CF-BE3C-C3AA-0738-05AA868DA227}"/>
              </a:ext>
            </a:extLst>
          </p:cNvPr>
          <p:cNvPicPr>
            <a:picLocks noChangeAspect="1"/>
          </p:cNvPicPr>
          <p:nvPr/>
        </p:nvPicPr>
        <p:blipFill>
          <a:blip r:embed="rId10"/>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45">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BDFC9A3-ACA3-498E-5A86-A45D4F63C4EC}"/>
              </a:ext>
            </a:extLst>
          </p:cNvPr>
          <p:cNvSpPr/>
          <p:nvPr/>
        </p:nvSpPr>
        <p:spPr>
          <a:xfrm>
            <a:off x="406981"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5F42C896-6627-B6E3-2BB9-51DB0033B79A}"/>
              </a:ext>
            </a:extLst>
          </p:cNvPr>
          <p:cNvSpPr txBox="1">
            <a:spLocks noGrp="1"/>
          </p:cNvSpPr>
          <p:nvPr>
            <p:ph type="title"/>
          </p:nvPr>
        </p:nvSpPr>
        <p:spPr>
          <a:xfrm>
            <a:off x="671946" y="660151"/>
            <a:ext cx="10515600" cy="741925"/>
          </a:xfrm>
        </p:spPr>
        <p:txBody>
          <a:bodyPr anchorCtr="0"/>
          <a:lstStyle/>
          <a:p>
            <a:pPr lvl="0" algn="l"/>
            <a:r>
              <a:rPr lang="en-GB" sz="3200" b="1">
                <a:solidFill>
                  <a:srgbClr val="000000"/>
                </a:solidFill>
              </a:rPr>
              <a:t>What activities do you do?</a:t>
            </a:r>
          </a:p>
        </p:txBody>
      </p:sp>
      <p:pic>
        <p:nvPicPr>
          <p:cNvPr id="4" name="Picture 2" descr="Woman is cooking in home kitchen. Female hands cut salami, vegetables, greens, tomatoes on table on wooden boards. Ingredients for preparing italian or french food. Lifestyle moment.">
            <a:extLst>
              <a:ext uri="{FF2B5EF4-FFF2-40B4-BE49-F238E27FC236}">
                <a16:creationId xmlns:a16="http://schemas.microsoft.com/office/drawing/2014/main" id="{953FAD95-36E0-D772-36F1-5FA6F1E67BC0}"/>
              </a:ext>
            </a:extLst>
          </p:cNvPr>
          <p:cNvPicPr>
            <a:picLocks noChangeAspect="1"/>
          </p:cNvPicPr>
          <p:nvPr/>
        </p:nvPicPr>
        <p:blipFill>
          <a:blip r:embed="rId4"/>
          <a:srcRect/>
          <a:stretch>
            <a:fillRect/>
          </a:stretch>
        </p:blipFill>
        <p:spPr>
          <a:xfrm>
            <a:off x="646883" y="1594622"/>
            <a:ext cx="2612861" cy="1741904"/>
          </a:xfrm>
          <a:prstGeom prst="rect">
            <a:avLst/>
          </a:prstGeom>
          <a:noFill/>
          <a:ln w="19046" cap="flat">
            <a:solidFill>
              <a:srgbClr val="000000"/>
            </a:solidFill>
            <a:prstDash val="solid"/>
            <a:miter/>
          </a:ln>
        </p:spPr>
      </p:pic>
      <p:pic>
        <p:nvPicPr>
          <p:cNvPr id="5" name="Picture 4" descr="dog leather leash">
            <a:extLst>
              <a:ext uri="{FF2B5EF4-FFF2-40B4-BE49-F238E27FC236}">
                <a16:creationId xmlns:a16="http://schemas.microsoft.com/office/drawing/2014/main" id="{0177D567-1221-2D95-D49A-7B1AC673E69F}"/>
              </a:ext>
            </a:extLst>
          </p:cNvPr>
          <p:cNvPicPr>
            <a:picLocks noChangeAspect="1"/>
          </p:cNvPicPr>
          <p:nvPr/>
        </p:nvPicPr>
        <p:blipFill>
          <a:blip r:embed="rId5"/>
          <a:srcRect/>
          <a:stretch>
            <a:fillRect/>
          </a:stretch>
        </p:blipFill>
        <p:spPr>
          <a:xfrm>
            <a:off x="3430143" y="1594622"/>
            <a:ext cx="2612861" cy="1741904"/>
          </a:xfrm>
          <a:prstGeom prst="rect">
            <a:avLst/>
          </a:prstGeom>
          <a:noFill/>
          <a:ln w="19046" cap="flat">
            <a:solidFill>
              <a:srgbClr val="000000"/>
            </a:solidFill>
            <a:prstDash val="solid"/>
            <a:miter/>
          </a:ln>
        </p:spPr>
      </p:pic>
      <p:pic>
        <p:nvPicPr>
          <p:cNvPr id="6" name="Picture 6" descr="babysitter black woman read book with little child girl">
            <a:extLst>
              <a:ext uri="{FF2B5EF4-FFF2-40B4-BE49-F238E27FC236}">
                <a16:creationId xmlns:a16="http://schemas.microsoft.com/office/drawing/2014/main" id="{F4783C2E-112D-DC3E-E815-3B757FF2E5D6}"/>
              </a:ext>
            </a:extLst>
          </p:cNvPr>
          <p:cNvPicPr>
            <a:picLocks noChangeAspect="1"/>
          </p:cNvPicPr>
          <p:nvPr/>
        </p:nvPicPr>
        <p:blipFill>
          <a:blip r:embed="rId6"/>
          <a:srcRect/>
          <a:stretch>
            <a:fillRect/>
          </a:stretch>
        </p:blipFill>
        <p:spPr>
          <a:xfrm>
            <a:off x="6213412" y="1590818"/>
            <a:ext cx="2599218" cy="1732815"/>
          </a:xfrm>
          <a:prstGeom prst="rect">
            <a:avLst/>
          </a:prstGeom>
          <a:noFill/>
          <a:ln w="19046" cap="flat">
            <a:solidFill>
              <a:srgbClr val="000000"/>
            </a:solidFill>
            <a:prstDash val="solid"/>
            <a:miter/>
          </a:ln>
        </p:spPr>
      </p:pic>
      <p:pic>
        <p:nvPicPr>
          <p:cNvPr id="7" name="Picture 8" descr="Caregiver with senior woman in nursing home">
            <a:extLst>
              <a:ext uri="{FF2B5EF4-FFF2-40B4-BE49-F238E27FC236}">
                <a16:creationId xmlns:a16="http://schemas.microsoft.com/office/drawing/2014/main" id="{9F685ACF-FEB2-31A3-01EF-1B7F7F9A5002}"/>
              </a:ext>
            </a:extLst>
          </p:cNvPr>
          <p:cNvPicPr>
            <a:picLocks noChangeAspect="1"/>
          </p:cNvPicPr>
          <p:nvPr/>
        </p:nvPicPr>
        <p:blipFill>
          <a:blip r:embed="rId7"/>
          <a:srcRect/>
          <a:stretch>
            <a:fillRect/>
          </a:stretch>
        </p:blipFill>
        <p:spPr>
          <a:xfrm>
            <a:off x="646883" y="3520723"/>
            <a:ext cx="2612861" cy="1741904"/>
          </a:xfrm>
          <a:prstGeom prst="rect">
            <a:avLst/>
          </a:prstGeom>
          <a:noFill/>
          <a:ln w="19046" cap="flat">
            <a:solidFill>
              <a:srgbClr val="000000"/>
            </a:solidFill>
            <a:prstDash val="solid"/>
            <a:miter/>
          </a:ln>
        </p:spPr>
      </p:pic>
      <p:pic>
        <p:nvPicPr>
          <p:cNvPr id="8" name="Picture 12" descr="Soccer, trophy and men team winning portrait at sports competition or game with teamwork on a field. Football champion group people with medal or prize for goal, performance and fitness achievement">
            <a:extLst>
              <a:ext uri="{FF2B5EF4-FFF2-40B4-BE49-F238E27FC236}">
                <a16:creationId xmlns:a16="http://schemas.microsoft.com/office/drawing/2014/main" id="{369C7DA8-4D36-6DD6-71F2-77286B44FFCB}"/>
              </a:ext>
            </a:extLst>
          </p:cNvPr>
          <p:cNvPicPr>
            <a:picLocks noChangeAspect="1"/>
          </p:cNvPicPr>
          <p:nvPr/>
        </p:nvPicPr>
        <p:blipFill>
          <a:blip r:embed="rId8"/>
          <a:srcRect/>
          <a:stretch>
            <a:fillRect/>
          </a:stretch>
        </p:blipFill>
        <p:spPr>
          <a:xfrm>
            <a:off x="3430143" y="3529071"/>
            <a:ext cx="2612861" cy="1741904"/>
          </a:xfrm>
          <a:prstGeom prst="rect">
            <a:avLst/>
          </a:prstGeom>
          <a:noFill/>
          <a:ln w="19046" cap="flat">
            <a:solidFill>
              <a:srgbClr val="000000"/>
            </a:solidFill>
            <a:prstDash val="solid"/>
            <a:miter/>
          </a:ln>
        </p:spPr>
      </p:pic>
      <p:pic>
        <p:nvPicPr>
          <p:cNvPr id="9" name="Picture 14" descr="Dolly shot of woman sitting on gaming chair">
            <a:extLst>
              <a:ext uri="{FF2B5EF4-FFF2-40B4-BE49-F238E27FC236}">
                <a16:creationId xmlns:a16="http://schemas.microsoft.com/office/drawing/2014/main" id="{605E9B66-39A2-5243-3E95-49064727F1A4}"/>
              </a:ext>
            </a:extLst>
          </p:cNvPr>
          <p:cNvPicPr>
            <a:picLocks noChangeAspect="1"/>
          </p:cNvPicPr>
          <p:nvPr/>
        </p:nvPicPr>
        <p:blipFill>
          <a:blip r:embed="rId9"/>
          <a:srcRect/>
          <a:stretch>
            <a:fillRect/>
          </a:stretch>
        </p:blipFill>
        <p:spPr>
          <a:xfrm>
            <a:off x="6217462" y="3529821"/>
            <a:ext cx="2591107" cy="1732815"/>
          </a:xfrm>
          <a:prstGeom prst="rect">
            <a:avLst/>
          </a:prstGeom>
          <a:noFill/>
          <a:ln w="19046" cap="flat">
            <a:solidFill>
              <a:srgbClr val="000000"/>
            </a:solidFill>
            <a:prstDash val="solid"/>
            <a:miter/>
          </a:ln>
        </p:spPr>
      </p:pic>
      <p:pic>
        <p:nvPicPr>
          <p:cNvPr id="10" name="Picture 16" descr="Group of People working together with laptop on wooden office desk. Professional business team meeting, discussion and research start up project strategy. Group of conlleague plan to work online">
            <a:extLst>
              <a:ext uri="{FF2B5EF4-FFF2-40B4-BE49-F238E27FC236}">
                <a16:creationId xmlns:a16="http://schemas.microsoft.com/office/drawing/2014/main" id="{BD6FE40E-D7CC-1B66-5C97-A84C3D6FED63}"/>
              </a:ext>
            </a:extLst>
          </p:cNvPr>
          <p:cNvPicPr>
            <a:picLocks noChangeAspect="1"/>
          </p:cNvPicPr>
          <p:nvPr/>
        </p:nvPicPr>
        <p:blipFill>
          <a:blip r:embed="rId10"/>
          <a:srcRect/>
          <a:stretch>
            <a:fillRect/>
          </a:stretch>
        </p:blipFill>
        <p:spPr>
          <a:xfrm>
            <a:off x="8980258" y="1601306"/>
            <a:ext cx="2599218" cy="1735220"/>
          </a:xfrm>
          <a:prstGeom prst="rect">
            <a:avLst/>
          </a:prstGeom>
          <a:noFill/>
          <a:ln w="19046" cap="flat">
            <a:solidFill>
              <a:srgbClr val="000000"/>
            </a:solidFill>
            <a:prstDash val="solid"/>
            <a:miter/>
          </a:ln>
        </p:spPr>
      </p:pic>
      <p:pic>
        <p:nvPicPr>
          <p:cNvPr id="11" name="Picture 18" descr="Afro-american teenager trying to make peace with friend, helping boy in need">
            <a:extLst>
              <a:ext uri="{FF2B5EF4-FFF2-40B4-BE49-F238E27FC236}">
                <a16:creationId xmlns:a16="http://schemas.microsoft.com/office/drawing/2014/main" id="{1514F237-0687-375D-ACF9-BC96B1C0B385}"/>
              </a:ext>
            </a:extLst>
          </p:cNvPr>
          <p:cNvPicPr>
            <a:picLocks noChangeAspect="1"/>
          </p:cNvPicPr>
          <p:nvPr/>
        </p:nvPicPr>
        <p:blipFill>
          <a:blip r:embed="rId11"/>
          <a:srcRect/>
          <a:stretch>
            <a:fillRect/>
          </a:stretch>
        </p:blipFill>
        <p:spPr>
          <a:xfrm>
            <a:off x="8980258" y="3538170"/>
            <a:ext cx="2602812" cy="1716118"/>
          </a:xfrm>
          <a:prstGeom prst="rect">
            <a:avLst/>
          </a:prstGeom>
          <a:noFill/>
          <a:ln w="19046" cap="flat">
            <a:solidFill>
              <a:srgbClr val="000000"/>
            </a:solidFill>
            <a:prstDash val="solid"/>
            <a:miter/>
          </a:ln>
        </p:spPr>
      </p:pic>
      <p:sp>
        <p:nvSpPr>
          <p:cNvPr id="12" name="Title 1">
            <a:extLst>
              <a:ext uri="{FF2B5EF4-FFF2-40B4-BE49-F238E27FC236}">
                <a16:creationId xmlns:a16="http://schemas.microsoft.com/office/drawing/2014/main" id="{DA5FA919-D9AD-41D7-16EB-F429E73D110A}"/>
              </a:ext>
            </a:extLst>
          </p:cNvPr>
          <p:cNvSpPr txBox="1"/>
          <p:nvPr/>
        </p:nvSpPr>
        <p:spPr>
          <a:xfrm>
            <a:off x="618289" y="5566922"/>
            <a:ext cx="9782589" cy="741925"/>
          </a:xfrm>
          <a:prstGeom prst="rect">
            <a:avLst/>
          </a:prstGeom>
          <a:noFill/>
          <a:ln cap="flat">
            <a:noFill/>
          </a:ln>
        </p:spPr>
        <p:txBody>
          <a:bodyPr vert="horz" wrap="square" lIns="0" tIns="0" rIns="0" bIns="179999" anchor="b" anchorCtr="0" compatLnSpc="1">
            <a:normAutofit/>
          </a:bodyPr>
          <a:lstStyle/>
          <a:p>
            <a:pPr marL="0" marR="0" lvl="0" indent="0" algn="l" defTabSz="914400" rtl="0" fontAlgn="auto" hangingPunct="1">
              <a:lnSpc>
                <a:spcPct val="125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600" baseline="0">
                <a:solidFill>
                  <a:srgbClr val="000000"/>
                </a:solidFill>
                <a:uFillTx/>
                <a:latin typeface="Helvetica" pitchFamily="2"/>
              </a:rPr>
              <a:t>What core values are you demonstrating?</a:t>
            </a:r>
          </a:p>
        </p:txBody>
      </p:sp>
      <p:pic>
        <p:nvPicPr>
          <p:cNvPr id="13" name="Picture 13">
            <a:extLst>
              <a:ext uri="{FF2B5EF4-FFF2-40B4-BE49-F238E27FC236}">
                <a16:creationId xmlns:a16="http://schemas.microsoft.com/office/drawing/2014/main" id="{3F3CB726-A2C2-71E6-C8AF-67B8021563F0}"/>
              </a:ext>
            </a:extLst>
          </p:cNvPr>
          <p:cNvPicPr>
            <a:picLocks noChangeAspect="1"/>
          </p:cNvPicPr>
          <p:nvPr/>
        </p:nvPicPr>
        <p:blipFill>
          <a:blip r:embed="rId12"/>
          <a:stretch>
            <a:fillRect/>
          </a:stretch>
        </p:blipFill>
        <p:spPr>
          <a:xfrm>
            <a:off x="8021793" y="459376"/>
            <a:ext cx="997528" cy="997528"/>
          </a:xfrm>
          <a:prstGeom prst="rect">
            <a:avLst/>
          </a:prstGeom>
          <a:solidFill>
            <a:srgbClr val="FFFF00"/>
          </a:solidFill>
          <a:ln w="22229" cap="flat">
            <a:solidFill>
              <a:srgbClr val="000000"/>
            </a:solidFill>
            <a:prstDash val="solid"/>
            <a:miter/>
          </a:ln>
        </p:spPr>
      </p:pic>
      <p:pic>
        <p:nvPicPr>
          <p:cNvPr id="14" name="Picture 16">
            <a:extLst>
              <a:ext uri="{FF2B5EF4-FFF2-40B4-BE49-F238E27FC236}">
                <a16:creationId xmlns:a16="http://schemas.microsoft.com/office/drawing/2014/main" id="{CE9D9B17-F8A2-0197-1D61-7343276BA8D2}"/>
              </a:ext>
            </a:extLst>
          </p:cNvPr>
          <p:cNvPicPr>
            <a:picLocks noChangeAspect="1"/>
          </p:cNvPicPr>
          <p:nvPr/>
        </p:nvPicPr>
        <p:blipFill>
          <a:blip r:embed="rId13"/>
          <a:stretch>
            <a:fillRect/>
          </a:stretch>
        </p:blipFill>
        <p:spPr>
          <a:xfrm>
            <a:off x="10662982" y="5439116"/>
            <a:ext cx="1016053" cy="1016053"/>
          </a:xfrm>
          <a:prstGeom prst="rect">
            <a:avLst/>
          </a:prstGeom>
          <a:solidFill>
            <a:srgbClr val="DC745B"/>
          </a:solidFill>
          <a:ln w="22229" cap="flat">
            <a:solidFill>
              <a:srgbClr val="000000"/>
            </a:solidFill>
            <a:prstDash val="solid"/>
            <a:miter/>
          </a:ln>
        </p:spPr>
      </p:pic>
      <p:sp>
        <p:nvSpPr>
          <p:cNvPr id="15" name="Oval 17">
            <a:extLst>
              <a:ext uri="{FF2B5EF4-FFF2-40B4-BE49-F238E27FC236}">
                <a16:creationId xmlns:a16="http://schemas.microsoft.com/office/drawing/2014/main" id="{82F92B53-E95B-AA08-3E10-65A5113BE439}"/>
              </a:ext>
            </a:extLst>
          </p:cNvPr>
          <p:cNvSpPr/>
          <p:nvPr/>
        </p:nvSpPr>
        <p:spPr>
          <a:xfrm>
            <a:off x="10925086" y="5721172"/>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3</a:t>
            </a:r>
          </a:p>
        </p:txBody>
      </p:sp>
      <p:pic>
        <p:nvPicPr>
          <p:cNvPr id="16" name="Picture 18">
            <a:extLst>
              <a:ext uri="{FF2B5EF4-FFF2-40B4-BE49-F238E27FC236}">
                <a16:creationId xmlns:a16="http://schemas.microsoft.com/office/drawing/2014/main" id="{525106C3-4F6A-E56E-5E79-B96C34DD5F82}"/>
              </a:ext>
            </a:extLst>
          </p:cNvPr>
          <p:cNvPicPr>
            <a:picLocks noChangeAspect="1"/>
          </p:cNvPicPr>
          <p:nvPr/>
        </p:nvPicPr>
        <p:blipFill>
          <a:blip r:embed="rId14"/>
          <a:stretch>
            <a:fillRect/>
          </a:stretch>
        </p:blipFill>
        <p:spPr>
          <a:xfrm>
            <a:off x="10762478" y="459376"/>
            <a:ext cx="829534" cy="596554"/>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54">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D52E40A-37F9-15FC-5225-42DB10A0A3C6}"/>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3" name="Group 14">
            <a:extLst>
              <a:ext uri="{FF2B5EF4-FFF2-40B4-BE49-F238E27FC236}">
                <a16:creationId xmlns:a16="http://schemas.microsoft.com/office/drawing/2014/main" id="{8B049840-F200-9135-8FA6-934C85FB824C}"/>
              </a:ext>
            </a:extLst>
          </p:cNvPr>
          <p:cNvGrpSpPr/>
          <p:nvPr/>
        </p:nvGrpSpPr>
        <p:grpSpPr>
          <a:xfrm>
            <a:off x="2860636" y="700110"/>
            <a:ext cx="6319519" cy="5597435"/>
            <a:chOff x="2860636" y="700110"/>
            <a:chExt cx="6319519" cy="5597435"/>
          </a:xfrm>
        </p:grpSpPr>
        <p:pic>
          <p:nvPicPr>
            <p:cNvPr id="4" name="Picture 15" descr="slide 4-34.png">
              <a:extLst>
                <a:ext uri="{FF2B5EF4-FFF2-40B4-BE49-F238E27FC236}">
                  <a16:creationId xmlns:a16="http://schemas.microsoft.com/office/drawing/2014/main" id="{9251A33B-67F5-9FAE-14A3-534D060F6EB7}"/>
                </a:ext>
              </a:extLst>
            </p:cNvPr>
            <p:cNvPicPr>
              <a:picLocks noChangeAspect="1"/>
            </p:cNvPicPr>
            <p:nvPr/>
          </p:nvPicPr>
          <p:blipFill>
            <a:blip r:embed="rId4"/>
            <a:srcRect l="11666" t="5786" r="14155" b="11844"/>
            <a:stretch>
              <a:fillRect/>
            </a:stretch>
          </p:blipFill>
          <p:spPr>
            <a:xfrm>
              <a:off x="3480572" y="922821"/>
              <a:ext cx="5037411" cy="5090766"/>
            </a:xfrm>
            <a:prstGeom prst="rect">
              <a:avLst/>
            </a:prstGeom>
            <a:noFill/>
            <a:ln cap="flat">
              <a:noFill/>
            </a:ln>
          </p:spPr>
        </p:pic>
        <p:pic>
          <p:nvPicPr>
            <p:cNvPr id="5" name="Picture 16" descr="slide 4-35.png">
              <a:extLst>
                <a:ext uri="{FF2B5EF4-FFF2-40B4-BE49-F238E27FC236}">
                  <a16:creationId xmlns:a16="http://schemas.microsoft.com/office/drawing/2014/main" id="{160711C3-E1C2-86C4-E4D6-9788FA0E1E55}"/>
                </a:ext>
              </a:extLst>
            </p:cNvPr>
            <p:cNvPicPr>
              <a:picLocks noChangeAspect="1"/>
            </p:cNvPicPr>
            <p:nvPr/>
          </p:nvPicPr>
          <p:blipFill>
            <a:blip r:embed="rId5"/>
            <a:srcRect r="6728" b="12048"/>
            <a:stretch>
              <a:fillRect/>
            </a:stretch>
          </p:blipFill>
          <p:spPr>
            <a:xfrm>
              <a:off x="3508333" y="4551828"/>
              <a:ext cx="1818156" cy="1745717"/>
            </a:xfrm>
            <a:prstGeom prst="rect">
              <a:avLst/>
            </a:prstGeom>
            <a:noFill/>
            <a:ln cap="flat">
              <a:noFill/>
            </a:ln>
          </p:spPr>
        </p:pic>
        <p:pic>
          <p:nvPicPr>
            <p:cNvPr id="6" name="Picture 17" descr="slide 4-36.png">
              <a:extLst>
                <a:ext uri="{FF2B5EF4-FFF2-40B4-BE49-F238E27FC236}">
                  <a16:creationId xmlns:a16="http://schemas.microsoft.com/office/drawing/2014/main" id="{3385D22B-604F-A86C-C22B-B8FFAA24DA9D}"/>
                </a:ext>
              </a:extLst>
            </p:cNvPr>
            <p:cNvPicPr>
              <a:picLocks noChangeAspect="1"/>
            </p:cNvPicPr>
            <p:nvPr/>
          </p:nvPicPr>
          <p:blipFill>
            <a:blip r:embed="rId6"/>
            <a:srcRect l="9933" t="5508" r="14742" b="10843"/>
            <a:stretch>
              <a:fillRect/>
            </a:stretch>
          </p:blipFill>
          <p:spPr>
            <a:xfrm>
              <a:off x="2860636" y="2683306"/>
              <a:ext cx="1543854" cy="1745717"/>
            </a:xfrm>
            <a:prstGeom prst="rect">
              <a:avLst/>
            </a:prstGeom>
            <a:noFill/>
            <a:ln cap="flat">
              <a:noFill/>
            </a:ln>
          </p:spPr>
        </p:pic>
        <p:pic>
          <p:nvPicPr>
            <p:cNvPr id="7" name="Picture 18" descr="slide 4-37.png">
              <a:extLst>
                <a:ext uri="{FF2B5EF4-FFF2-40B4-BE49-F238E27FC236}">
                  <a16:creationId xmlns:a16="http://schemas.microsoft.com/office/drawing/2014/main" id="{9524E1E5-1AFF-6416-549F-10E1D890D687}"/>
                </a:ext>
              </a:extLst>
            </p:cNvPr>
            <p:cNvPicPr>
              <a:picLocks noChangeAspect="1"/>
            </p:cNvPicPr>
            <p:nvPr/>
          </p:nvPicPr>
          <p:blipFill>
            <a:blip r:embed="rId7"/>
            <a:srcRect l="7846" t="8176" r="13139" b="8950"/>
            <a:stretch>
              <a:fillRect/>
            </a:stretch>
          </p:blipFill>
          <p:spPr>
            <a:xfrm>
              <a:off x="3415997" y="848672"/>
              <a:ext cx="1634544" cy="1745644"/>
            </a:xfrm>
            <a:prstGeom prst="rect">
              <a:avLst/>
            </a:prstGeom>
            <a:noFill/>
            <a:ln cap="flat">
              <a:noFill/>
            </a:ln>
          </p:spPr>
        </p:pic>
        <p:pic>
          <p:nvPicPr>
            <p:cNvPr id="8" name="Picture 19" descr="slide 4-38.png">
              <a:extLst>
                <a:ext uri="{FF2B5EF4-FFF2-40B4-BE49-F238E27FC236}">
                  <a16:creationId xmlns:a16="http://schemas.microsoft.com/office/drawing/2014/main" id="{D7E08DE0-5A9A-898F-1406-12756E7E29EC}"/>
                </a:ext>
              </a:extLst>
            </p:cNvPr>
            <p:cNvPicPr>
              <a:picLocks noChangeAspect="1"/>
            </p:cNvPicPr>
            <p:nvPr/>
          </p:nvPicPr>
          <p:blipFill>
            <a:blip r:embed="rId8"/>
            <a:srcRect l="13940" r="7529" b="13167"/>
            <a:stretch>
              <a:fillRect/>
            </a:stretch>
          </p:blipFill>
          <p:spPr>
            <a:xfrm>
              <a:off x="7122727" y="700110"/>
              <a:ext cx="1646724" cy="1854019"/>
            </a:xfrm>
            <a:prstGeom prst="rect">
              <a:avLst/>
            </a:prstGeom>
            <a:noFill/>
            <a:ln cap="flat">
              <a:noFill/>
            </a:ln>
          </p:spPr>
        </p:pic>
        <p:pic>
          <p:nvPicPr>
            <p:cNvPr id="9" name="Picture 20" descr="slide 4-39.png">
              <a:extLst>
                <a:ext uri="{FF2B5EF4-FFF2-40B4-BE49-F238E27FC236}">
                  <a16:creationId xmlns:a16="http://schemas.microsoft.com/office/drawing/2014/main" id="{2C404CFA-2247-4482-6C62-122C67E1CFEE}"/>
                </a:ext>
              </a:extLst>
            </p:cNvPr>
            <p:cNvPicPr>
              <a:picLocks noChangeAspect="1"/>
            </p:cNvPicPr>
            <p:nvPr/>
          </p:nvPicPr>
          <p:blipFill>
            <a:blip r:embed="rId9"/>
            <a:srcRect l="14424" t="7401" r="6243" b="13598"/>
            <a:stretch>
              <a:fillRect/>
            </a:stretch>
          </p:blipFill>
          <p:spPr>
            <a:xfrm>
              <a:off x="7458532" y="2607027"/>
              <a:ext cx="1721623" cy="1745717"/>
            </a:xfrm>
            <a:prstGeom prst="rect">
              <a:avLst/>
            </a:prstGeom>
            <a:noFill/>
            <a:ln cap="flat">
              <a:noFill/>
            </a:ln>
          </p:spPr>
        </p:pic>
        <p:pic>
          <p:nvPicPr>
            <p:cNvPr id="10" name="Picture 21" descr="slide 4-40.png">
              <a:extLst>
                <a:ext uri="{FF2B5EF4-FFF2-40B4-BE49-F238E27FC236}">
                  <a16:creationId xmlns:a16="http://schemas.microsoft.com/office/drawing/2014/main" id="{43759A8F-274A-668C-BE0C-619A2C81F454}"/>
                </a:ext>
              </a:extLst>
            </p:cNvPr>
            <p:cNvPicPr>
              <a:picLocks noChangeAspect="1"/>
            </p:cNvPicPr>
            <p:nvPr/>
          </p:nvPicPr>
          <p:blipFill>
            <a:blip r:embed="rId10"/>
            <a:srcRect l="-1" t="10499" r="2721" b="13598"/>
            <a:stretch>
              <a:fillRect/>
            </a:stretch>
          </p:blipFill>
          <p:spPr>
            <a:xfrm>
              <a:off x="6464021" y="4641622"/>
              <a:ext cx="1930892" cy="1534088"/>
            </a:xfrm>
            <a:prstGeom prst="rect">
              <a:avLst/>
            </a:prstGeom>
            <a:noFill/>
            <a:ln cap="flat">
              <a:noFill/>
            </a:ln>
          </p:spPr>
        </p:pic>
      </p:grpSp>
      <p:sp>
        <p:nvSpPr>
          <p:cNvPr id="11" name="Oval 4">
            <a:extLst>
              <a:ext uri="{FF2B5EF4-FFF2-40B4-BE49-F238E27FC236}">
                <a16:creationId xmlns:a16="http://schemas.microsoft.com/office/drawing/2014/main" id="{AFB8FDF8-2E19-C9B5-9B25-1849A92F2523}"/>
              </a:ext>
            </a:extLst>
          </p:cNvPr>
          <p:cNvSpPr/>
          <p:nvPr/>
        </p:nvSpPr>
        <p:spPr>
          <a:xfrm>
            <a:off x="1305507" y="4791812"/>
            <a:ext cx="1343463" cy="12657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Team sports</a:t>
            </a:r>
          </a:p>
        </p:txBody>
      </p:sp>
      <p:sp>
        <p:nvSpPr>
          <p:cNvPr id="12" name="Oval 26">
            <a:extLst>
              <a:ext uri="{FF2B5EF4-FFF2-40B4-BE49-F238E27FC236}">
                <a16:creationId xmlns:a16="http://schemas.microsoft.com/office/drawing/2014/main" id="{6A068FF9-0BD1-676B-C7DF-46070E7BDA8E}"/>
              </a:ext>
            </a:extLst>
          </p:cNvPr>
          <p:cNvSpPr/>
          <p:nvPr/>
        </p:nvSpPr>
        <p:spPr>
          <a:xfrm>
            <a:off x="1226164" y="570146"/>
            <a:ext cx="1983543" cy="19184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Volunteering</a:t>
            </a:r>
          </a:p>
        </p:txBody>
      </p:sp>
      <p:sp>
        <p:nvSpPr>
          <p:cNvPr id="13" name="Oval 27">
            <a:extLst>
              <a:ext uri="{FF2B5EF4-FFF2-40B4-BE49-F238E27FC236}">
                <a16:creationId xmlns:a16="http://schemas.microsoft.com/office/drawing/2014/main" id="{A02E787E-33E7-55C4-81EC-D42BF41B3B41}"/>
              </a:ext>
            </a:extLst>
          </p:cNvPr>
          <p:cNvSpPr/>
          <p:nvPr/>
        </p:nvSpPr>
        <p:spPr>
          <a:xfrm>
            <a:off x="9356570" y="953280"/>
            <a:ext cx="1536868" cy="140685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Running errands for someone</a:t>
            </a:r>
          </a:p>
        </p:txBody>
      </p:sp>
      <p:sp>
        <p:nvSpPr>
          <p:cNvPr id="14" name="Oval 28">
            <a:extLst>
              <a:ext uri="{FF2B5EF4-FFF2-40B4-BE49-F238E27FC236}">
                <a16:creationId xmlns:a16="http://schemas.microsoft.com/office/drawing/2014/main" id="{2B2A70B2-2D1D-E5D6-65DF-DCF59DFCABFB}"/>
              </a:ext>
            </a:extLst>
          </p:cNvPr>
          <p:cNvSpPr/>
          <p:nvPr/>
        </p:nvSpPr>
        <p:spPr>
          <a:xfrm>
            <a:off x="9718718" y="2935918"/>
            <a:ext cx="1343463" cy="12657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Group work</a:t>
            </a:r>
          </a:p>
        </p:txBody>
      </p:sp>
      <p:sp>
        <p:nvSpPr>
          <p:cNvPr id="15" name="Oval 29">
            <a:extLst>
              <a:ext uri="{FF2B5EF4-FFF2-40B4-BE49-F238E27FC236}">
                <a16:creationId xmlns:a16="http://schemas.microsoft.com/office/drawing/2014/main" id="{DAEEC092-B5A3-4E05-A7F1-BED242963273}"/>
              </a:ext>
            </a:extLst>
          </p:cNvPr>
          <p:cNvSpPr/>
          <p:nvPr/>
        </p:nvSpPr>
        <p:spPr>
          <a:xfrm>
            <a:off x="880219" y="2869963"/>
            <a:ext cx="1528492" cy="14278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Looking after a younger sibling</a:t>
            </a:r>
          </a:p>
        </p:txBody>
      </p:sp>
      <p:sp>
        <p:nvSpPr>
          <p:cNvPr id="16" name="Oval 30">
            <a:extLst>
              <a:ext uri="{FF2B5EF4-FFF2-40B4-BE49-F238E27FC236}">
                <a16:creationId xmlns:a16="http://schemas.microsoft.com/office/drawing/2014/main" id="{C7E9685D-1D23-8FFB-4B5E-738A7D2DDECB}"/>
              </a:ext>
            </a:extLst>
          </p:cNvPr>
          <p:cNvSpPr/>
          <p:nvPr/>
        </p:nvSpPr>
        <p:spPr>
          <a:xfrm>
            <a:off x="8774920" y="4480367"/>
            <a:ext cx="1856780" cy="17140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Working hard for coursework/exams</a:t>
            </a:r>
          </a:p>
        </p:txBody>
      </p:sp>
      <p:cxnSp>
        <p:nvCxnSpPr>
          <p:cNvPr id="17" name="Straight Connector 24">
            <a:extLst>
              <a:ext uri="{FF2B5EF4-FFF2-40B4-BE49-F238E27FC236}">
                <a16:creationId xmlns:a16="http://schemas.microsoft.com/office/drawing/2014/main" id="{199A2B60-9670-F593-4B33-5917242F9D40}"/>
              </a:ext>
            </a:extLst>
          </p:cNvPr>
          <p:cNvCxnSpPr/>
          <p:nvPr/>
        </p:nvCxnSpPr>
        <p:spPr>
          <a:xfrm flipV="1">
            <a:off x="2722095" y="5400263"/>
            <a:ext cx="758477" cy="8403"/>
          </a:xfrm>
          <a:prstGeom prst="straightConnector1">
            <a:avLst/>
          </a:prstGeom>
          <a:noFill/>
          <a:ln w="19046" cap="flat">
            <a:solidFill>
              <a:srgbClr val="000000"/>
            </a:solidFill>
            <a:prstDash val="solid"/>
            <a:miter/>
          </a:ln>
        </p:spPr>
      </p:cxnSp>
      <p:cxnSp>
        <p:nvCxnSpPr>
          <p:cNvPr id="18" name="Straight Connector 44">
            <a:extLst>
              <a:ext uri="{FF2B5EF4-FFF2-40B4-BE49-F238E27FC236}">
                <a16:creationId xmlns:a16="http://schemas.microsoft.com/office/drawing/2014/main" id="{111A5C60-6FDA-A289-AA8A-3E24938BB365}"/>
              </a:ext>
            </a:extLst>
          </p:cNvPr>
          <p:cNvCxnSpPr/>
          <p:nvPr/>
        </p:nvCxnSpPr>
        <p:spPr>
          <a:xfrm>
            <a:off x="2473287" y="3629034"/>
            <a:ext cx="519772" cy="0"/>
          </a:xfrm>
          <a:prstGeom prst="straightConnector1">
            <a:avLst/>
          </a:prstGeom>
          <a:noFill/>
          <a:ln w="19046" cap="flat">
            <a:solidFill>
              <a:srgbClr val="000000"/>
            </a:solidFill>
            <a:prstDash val="solid"/>
            <a:miter/>
          </a:ln>
        </p:spPr>
      </p:cxnSp>
      <p:cxnSp>
        <p:nvCxnSpPr>
          <p:cNvPr id="19" name="Straight Connector 46">
            <a:extLst>
              <a:ext uri="{FF2B5EF4-FFF2-40B4-BE49-F238E27FC236}">
                <a16:creationId xmlns:a16="http://schemas.microsoft.com/office/drawing/2014/main" id="{63FF25B8-2CF1-FBA6-CFDE-D0717354A76C}"/>
              </a:ext>
            </a:extLst>
          </p:cNvPr>
          <p:cNvCxnSpPr/>
          <p:nvPr/>
        </p:nvCxnSpPr>
        <p:spPr>
          <a:xfrm>
            <a:off x="3274283" y="1695261"/>
            <a:ext cx="303563" cy="0"/>
          </a:xfrm>
          <a:prstGeom prst="straightConnector1">
            <a:avLst/>
          </a:prstGeom>
          <a:noFill/>
          <a:ln w="19046" cap="flat">
            <a:solidFill>
              <a:srgbClr val="000000"/>
            </a:solidFill>
            <a:prstDash val="solid"/>
            <a:miter/>
          </a:ln>
        </p:spPr>
      </p:cxnSp>
      <p:cxnSp>
        <p:nvCxnSpPr>
          <p:cNvPr id="20" name="Straight Connector 48">
            <a:extLst>
              <a:ext uri="{FF2B5EF4-FFF2-40B4-BE49-F238E27FC236}">
                <a16:creationId xmlns:a16="http://schemas.microsoft.com/office/drawing/2014/main" id="{B7192465-8C20-2D59-FAF8-0AE83B85C8E7}"/>
              </a:ext>
            </a:extLst>
          </p:cNvPr>
          <p:cNvCxnSpPr/>
          <p:nvPr/>
        </p:nvCxnSpPr>
        <p:spPr>
          <a:xfrm>
            <a:off x="8319348" y="5411108"/>
            <a:ext cx="395158" cy="0"/>
          </a:xfrm>
          <a:prstGeom prst="straightConnector1">
            <a:avLst/>
          </a:prstGeom>
          <a:noFill/>
          <a:ln w="19046" cap="flat">
            <a:solidFill>
              <a:srgbClr val="000000"/>
            </a:solidFill>
            <a:prstDash val="solid"/>
            <a:miter/>
          </a:ln>
        </p:spPr>
      </p:cxnSp>
      <p:cxnSp>
        <p:nvCxnSpPr>
          <p:cNvPr id="21" name="Straight Connector 49">
            <a:extLst>
              <a:ext uri="{FF2B5EF4-FFF2-40B4-BE49-F238E27FC236}">
                <a16:creationId xmlns:a16="http://schemas.microsoft.com/office/drawing/2014/main" id="{4EC5E71C-7681-84DA-ABBC-C3182F368EFB}"/>
              </a:ext>
            </a:extLst>
          </p:cNvPr>
          <p:cNvCxnSpPr/>
          <p:nvPr/>
        </p:nvCxnSpPr>
        <p:spPr>
          <a:xfrm>
            <a:off x="8956465" y="3575889"/>
            <a:ext cx="695822" cy="0"/>
          </a:xfrm>
          <a:prstGeom prst="straightConnector1">
            <a:avLst/>
          </a:prstGeom>
          <a:noFill/>
          <a:ln w="19046" cap="flat">
            <a:solidFill>
              <a:srgbClr val="000000"/>
            </a:solidFill>
            <a:prstDash val="solid"/>
            <a:miter/>
          </a:ln>
        </p:spPr>
      </p:cxnSp>
      <p:cxnSp>
        <p:nvCxnSpPr>
          <p:cNvPr id="22" name="Straight Connector 51">
            <a:extLst>
              <a:ext uri="{FF2B5EF4-FFF2-40B4-BE49-F238E27FC236}">
                <a16:creationId xmlns:a16="http://schemas.microsoft.com/office/drawing/2014/main" id="{97BB6B86-6334-0B0D-8938-11A311F8EFAE}"/>
              </a:ext>
            </a:extLst>
          </p:cNvPr>
          <p:cNvCxnSpPr/>
          <p:nvPr/>
        </p:nvCxnSpPr>
        <p:spPr>
          <a:xfrm>
            <a:off x="8611032" y="1743504"/>
            <a:ext cx="643235" cy="8010"/>
          </a:xfrm>
          <a:prstGeom prst="straightConnector1">
            <a:avLst/>
          </a:prstGeom>
          <a:noFill/>
          <a:ln w="19046" cap="flat">
            <a:solidFill>
              <a:srgbClr val="000000"/>
            </a:solidFill>
            <a:prstDash val="solid"/>
            <a:miter/>
          </a:ln>
        </p:spPr>
      </p:cxnSp>
      <p:pic>
        <p:nvPicPr>
          <p:cNvPr id="23" name="Picture 25">
            <a:extLst>
              <a:ext uri="{FF2B5EF4-FFF2-40B4-BE49-F238E27FC236}">
                <a16:creationId xmlns:a16="http://schemas.microsoft.com/office/drawing/2014/main" id="{AA04F2D1-3C01-8EB2-CCCD-76836BE169F9}"/>
              </a:ext>
            </a:extLst>
          </p:cNvPr>
          <p:cNvPicPr>
            <a:picLocks noChangeAspect="1"/>
          </p:cNvPicPr>
          <p:nvPr/>
        </p:nvPicPr>
        <p:blipFill>
          <a:blip r:embed="rId11"/>
          <a:stretch>
            <a:fillRect/>
          </a:stretch>
        </p:blipFill>
        <p:spPr>
          <a:xfrm>
            <a:off x="5534305" y="723967"/>
            <a:ext cx="997528" cy="997528"/>
          </a:xfrm>
          <a:prstGeom prst="rect">
            <a:avLst/>
          </a:prstGeom>
          <a:solidFill>
            <a:srgbClr val="FFFF00"/>
          </a:solidFill>
          <a:ln w="22229" cap="flat">
            <a:solidFill>
              <a:srgbClr val="000000"/>
            </a:solidFill>
            <a:prstDash val="solid"/>
            <a:miter/>
          </a:ln>
        </p:spPr>
      </p:pic>
      <p:pic>
        <p:nvPicPr>
          <p:cNvPr id="24" name="Picture 31">
            <a:extLst>
              <a:ext uri="{FF2B5EF4-FFF2-40B4-BE49-F238E27FC236}">
                <a16:creationId xmlns:a16="http://schemas.microsoft.com/office/drawing/2014/main" id="{129E9EE4-59DB-C930-366F-D712699845BE}"/>
              </a:ext>
            </a:extLst>
          </p:cNvPr>
          <p:cNvPicPr>
            <a:picLocks noChangeAspect="1"/>
          </p:cNvPicPr>
          <p:nvPr/>
        </p:nvPicPr>
        <p:blipFill>
          <a:blip r:embed="rId12"/>
          <a:stretch>
            <a:fillRect/>
          </a:stretch>
        </p:blipFill>
        <p:spPr>
          <a:xfrm>
            <a:off x="10704697" y="5466493"/>
            <a:ext cx="1016053" cy="1016053"/>
          </a:xfrm>
          <a:prstGeom prst="rect">
            <a:avLst/>
          </a:prstGeom>
          <a:solidFill>
            <a:srgbClr val="DC745B"/>
          </a:solidFill>
          <a:ln w="22229" cap="flat">
            <a:solidFill>
              <a:srgbClr val="000000"/>
            </a:solidFill>
            <a:prstDash val="solid"/>
            <a:miter/>
          </a:ln>
        </p:spPr>
      </p:pic>
      <p:sp>
        <p:nvSpPr>
          <p:cNvPr id="25" name="Oval 32">
            <a:extLst>
              <a:ext uri="{FF2B5EF4-FFF2-40B4-BE49-F238E27FC236}">
                <a16:creationId xmlns:a16="http://schemas.microsoft.com/office/drawing/2014/main" id="{8F4E00B3-462A-95D6-5D84-4073D2E55587}"/>
              </a:ext>
            </a:extLst>
          </p:cNvPr>
          <p:cNvSpPr/>
          <p:nvPr/>
        </p:nvSpPr>
        <p:spPr>
          <a:xfrm>
            <a:off x="10966810" y="5748540"/>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5</a:t>
            </a:r>
          </a:p>
        </p:txBody>
      </p:sp>
      <p:sp>
        <p:nvSpPr>
          <p:cNvPr id="26" name="TextBox 33">
            <a:extLst>
              <a:ext uri="{FF2B5EF4-FFF2-40B4-BE49-F238E27FC236}">
                <a16:creationId xmlns:a16="http://schemas.microsoft.com/office/drawing/2014/main" id="{03219D89-17E8-499C-85FB-ABCA57725803}"/>
              </a:ext>
            </a:extLst>
          </p:cNvPr>
          <p:cNvSpPr txBox="1"/>
          <p:nvPr/>
        </p:nvSpPr>
        <p:spPr>
          <a:xfrm>
            <a:off x="4642545" y="2152735"/>
            <a:ext cx="3129067" cy="249299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How could you demonstrate the NHS values?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You may already be showing some of these in every day activities.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a:solidFill>
                  <a:srgbClr val="000000"/>
                </a:solidFill>
                <a:uFillTx/>
                <a:latin typeface="Calibri"/>
              </a:rPr>
              <a:t>Click to reveal some examples.</a:t>
            </a:r>
          </a:p>
        </p:txBody>
      </p:sp>
      <p:pic>
        <p:nvPicPr>
          <p:cNvPr id="27" name="Picture 34">
            <a:extLst>
              <a:ext uri="{FF2B5EF4-FFF2-40B4-BE49-F238E27FC236}">
                <a16:creationId xmlns:a16="http://schemas.microsoft.com/office/drawing/2014/main" id="{60828B7C-638B-8CEC-2D2F-6DBD7B3B920A}"/>
              </a:ext>
            </a:extLst>
          </p:cNvPr>
          <p:cNvPicPr>
            <a:picLocks noChangeAspect="1"/>
          </p:cNvPicPr>
          <p:nvPr/>
        </p:nvPicPr>
        <p:blipFill>
          <a:blip r:embed="rId13"/>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0"/>
                                          </p:val>
                                        </p:tav>
                                        <p:tav tm="100000">
                                          <p:val>
                                            <p:strVal val="#ppt_w"/>
                                          </p:val>
                                        </p:tav>
                                      </p:tavLst>
                                    </p:anim>
                                    <p:anim calcmode="lin" valueType="num">
                                      <p:cBhvr>
                                        <p:cTn id="8" dur="500" fill="hold"/>
                                        <p:tgtEl>
                                          <p:spTgt spid="19"/>
                                        </p:tgtEl>
                                        <p:attrNameLst>
                                          <p:attrName>ppt_h</p:attrName>
                                        </p:attrNameLst>
                                      </p:cBhvr>
                                      <p:tavLst>
                                        <p:tav tm="0">
                                          <p:val>
                                            <p:str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0"/>
                                          </p:val>
                                        </p:tav>
                                        <p:tav tm="100000">
                                          <p:val>
                                            <p:strVal val="#ppt_w"/>
                                          </p:val>
                                        </p:tav>
                                      </p:tavLst>
                                    </p:anim>
                                    <p:anim calcmode="lin" valueType="num">
                                      <p:cBhvr>
                                        <p:cTn id="13" dur="500" fill="hold"/>
                                        <p:tgtEl>
                                          <p:spTgt spid="12"/>
                                        </p:tgtEl>
                                        <p:attrNameLst>
                                          <p:attrName>ppt_h</p:attrName>
                                        </p:attrNameLst>
                                      </p:cBhvr>
                                      <p:tavLst>
                                        <p:tav tm="0">
                                          <p:val>
                                            <p:str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0"/>
                                          </p:val>
                                        </p:tav>
                                        <p:tav tm="100000">
                                          <p:val>
                                            <p:strVal val="#ppt_w"/>
                                          </p:val>
                                        </p:tav>
                                      </p:tavLst>
                                    </p:anim>
                                    <p:anim calcmode="lin" valueType="num">
                                      <p:cBhvr>
                                        <p:cTn id="20" dur="500" fill="hold"/>
                                        <p:tgtEl>
                                          <p:spTgt spid="18"/>
                                        </p:tgtEl>
                                        <p:attrNameLst>
                                          <p:attrName>ppt_h</p:attrName>
                                        </p:attrNameLst>
                                      </p:cBhvr>
                                      <p:tavLst>
                                        <p:tav tm="0">
                                          <p:val>
                                            <p:str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0"/>
                                          </p:val>
                                        </p:tav>
                                        <p:tav tm="100000">
                                          <p:val>
                                            <p:strVal val="#ppt_w"/>
                                          </p:val>
                                        </p:tav>
                                      </p:tavLst>
                                    </p:anim>
                                    <p:anim calcmode="lin" valueType="num">
                                      <p:cBhvr>
                                        <p:cTn id="25" dur="500" fill="hold"/>
                                        <p:tgtEl>
                                          <p:spTgt spid="15"/>
                                        </p:tgtEl>
                                        <p:attrNameLst>
                                          <p:attrName>ppt_h</p:attrName>
                                        </p:attrNameLst>
                                      </p:cBhvr>
                                      <p:tavLst>
                                        <p:tav tm="0">
                                          <p:val>
                                            <p:str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0"/>
                                          </p:val>
                                        </p:tav>
                                        <p:tav tm="100000">
                                          <p:val>
                                            <p:strVal val="#ppt_w"/>
                                          </p:val>
                                        </p:tav>
                                      </p:tavLst>
                                    </p:anim>
                                    <p:anim calcmode="lin" valueType="num">
                                      <p:cBhvr>
                                        <p:cTn id="32" dur="500" fill="hold"/>
                                        <p:tgtEl>
                                          <p:spTgt spid="17"/>
                                        </p:tgtEl>
                                        <p:attrNameLst>
                                          <p:attrName>ppt_h</p:attrName>
                                        </p:attrNameLst>
                                      </p:cBhvr>
                                      <p:tavLst>
                                        <p:tav tm="0">
                                          <p:val>
                                            <p:str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strVal val="0"/>
                                          </p:val>
                                        </p:tav>
                                        <p:tav tm="100000">
                                          <p:val>
                                            <p:strVal val="#ppt_w"/>
                                          </p:val>
                                        </p:tav>
                                      </p:tavLst>
                                    </p:anim>
                                    <p:anim calcmode="lin" valueType="num">
                                      <p:cBhvr>
                                        <p:cTn id="37" dur="500" fill="hold"/>
                                        <p:tgtEl>
                                          <p:spTgt spid="11"/>
                                        </p:tgtEl>
                                        <p:attrNameLst>
                                          <p:attrName>ppt_h</p:attrName>
                                        </p:attrNameLst>
                                      </p:cBhvr>
                                      <p:tavLst>
                                        <p:tav tm="0">
                                          <p:val>
                                            <p:str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strVal val="0"/>
                                          </p:val>
                                        </p:tav>
                                        <p:tav tm="100000">
                                          <p:val>
                                            <p:strVal val="#ppt_w"/>
                                          </p:val>
                                        </p:tav>
                                      </p:tavLst>
                                    </p:anim>
                                    <p:anim calcmode="lin" valueType="num">
                                      <p:cBhvr>
                                        <p:cTn id="44" dur="500" fill="hold"/>
                                        <p:tgtEl>
                                          <p:spTgt spid="22"/>
                                        </p:tgtEl>
                                        <p:attrNameLst>
                                          <p:attrName>ppt_h</p:attrName>
                                        </p:attrNameLst>
                                      </p:cBhvr>
                                      <p:tavLst>
                                        <p:tav tm="0">
                                          <p:val>
                                            <p:str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0"/>
                                          </p:val>
                                        </p:tav>
                                        <p:tav tm="100000">
                                          <p:val>
                                            <p:strVal val="#ppt_w"/>
                                          </p:val>
                                        </p:tav>
                                      </p:tavLst>
                                    </p:anim>
                                    <p:anim calcmode="lin" valueType="num">
                                      <p:cBhvr>
                                        <p:cTn id="49" dur="500" fill="hold"/>
                                        <p:tgtEl>
                                          <p:spTgt spid="13"/>
                                        </p:tgtEl>
                                        <p:attrNameLst>
                                          <p:attrName>ppt_h</p:attrName>
                                        </p:attrNameLst>
                                      </p:cBhvr>
                                      <p:tavLst>
                                        <p:tav tm="0">
                                          <p:val>
                                            <p:str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strVal val="0"/>
                                          </p:val>
                                        </p:tav>
                                        <p:tav tm="100000">
                                          <p:val>
                                            <p:strVal val="#ppt_w"/>
                                          </p:val>
                                        </p:tav>
                                      </p:tavLst>
                                    </p:anim>
                                    <p:anim calcmode="lin" valueType="num">
                                      <p:cBhvr>
                                        <p:cTn id="56" dur="500" fill="hold"/>
                                        <p:tgtEl>
                                          <p:spTgt spid="21"/>
                                        </p:tgtEl>
                                        <p:attrNameLst>
                                          <p:attrName>ppt_h</p:attrName>
                                        </p:attrNameLst>
                                      </p:cBhvr>
                                      <p:tavLst>
                                        <p:tav tm="0">
                                          <p:val>
                                            <p:str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0"/>
                                          </p:val>
                                        </p:tav>
                                        <p:tav tm="100000">
                                          <p:val>
                                            <p:strVal val="#ppt_w"/>
                                          </p:val>
                                        </p:tav>
                                      </p:tavLst>
                                    </p:anim>
                                    <p:anim calcmode="lin" valueType="num">
                                      <p:cBhvr>
                                        <p:cTn id="61" dur="500" fill="hold"/>
                                        <p:tgtEl>
                                          <p:spTgt spid="14"/>
                                        </p:tgtEl>
                                        <p:attrNameLst>
                                          <p:attrName>ppt_h</p:attrName>
                                        </p:attrNameLst>
                                      </p:cBhvr>
                                      <p:tavLst>
                                        <p:tav tm="0">
                                          <p:val>
                                            <p:str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strVal val="0"/>
                                          </p:val>
                                        </p:tav>
                                        <p:tav tm="100000">
                                          <p:val>
                                            <p:strVal val="#ppt_w"/>
                                          </p:val>
                                        </p:tav>
                                      </p:tavLst>
                                    </p:anim>
                                    <p:anim calcmode="lin" valueType="num">
                                      <p:cBhvr>
                                        <p:cTn id="68" dur="500" fill="hold"/>
                                        <p:tgtEl>
                                          <p:spTgt spid="20"/>
                                        </p:tgtEl>
                                        <p:attrNameLst>
                                          <p:attrName>ppt_h</p:attrName>
                                        </p:attrNameLst>
                                      </p:cBhvr>
                                      <p:tavLst>
                                        <p:tav tm="0">
                                          <p:val>
                                            <p:str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strVal val="0"/>
                                          </p:val>
                                        </p:tav>
                                        <p:tav tm="100000">
                                          <p:val>
                                            <p:strVal val="#ppt_w"/>
                                          </p:val>
                                        </p:tav>
                                      </p:tavLst>
                                    </p:anim>
                                    <p:anim calcmode="lin" valueType="num">
                                      <p:cBhvr>
                                        <p:cTn id="73" dur="500" fill="hold"/>
                                        <p:tgtEl>
                                          <p:spTgt spid="16"/>
                                        </p:tgtEl>
                                        <p:attrNameLst>
                                          <p:attrName>ppt_h</p:attrName>
                                        </p:attrNameLst>
                                      </p:cBhvr>
                                      <p:tavLst>
                                        <p:tav tm="0">
                                          <p:val>
                                            <p:strVal val="0"/>
                                          </p:val>
                                        </p:tav>
                                        <p:tav tm="100000">
                                          <p:val>
                                            <p:strVal val="#ppt_h"/>
                                          </p:val>
                                        </p:tav>
                                      </p:tavLst>
                                    </p:anim>
                                    <p:animEffect transition="in" filter="fade">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0990-7840-34AE-B2AA-99EB148556F4}"/>
              </a:ext>
            </a:extLst>
          </p:cNvPr>
          <p:cNvSpPr txBox="1">
            <a:spLocks noGrp="1"/>
          </p:cNvSpPr>
          <p:nvPr>
            <p:ph type="title"/>
          </p:nvPr>
        </p:nvSpPr>
        <p:spPr/>
        <p:txBody>
          <a:bodyPr/>
          <a:lstStyle/>
          <a:p>
            <a:pPr lvl="0"/>
            <a:r>
              <a:rPr lang="en-GB"/>
              <a:t>INTRODUCTION </a:t>
            </a:r>
          </a:p>
        </p:txBody>
      </p:sp>
      <p:sp>
        <p:nvSpPr>
          <p:cNvPr id="3" name="TextBox 15">
            <a:extLst>
              <a:ext uri="{FF2B5EF4-FFF2-40B4-BE49-F238E27FC236}">
                <a16:creationId xmlns:a16="http://schemas.microsoft.com/office/drawing/2014/main" id="{7E1A8F84-AD10-4A38-0AE8-CBB85D1D45FF}"/>
              </a:ext>
            </a:extLst>
          </p:cNvPr>
          <p:cNvSpPr txBox="1"/>
          <p:nvPr/>
        </p:nvSpPr>
        <p:spPr>
          <a:xfrm>
            <a:off x="748143" y="2004309"/>
            <a:ext cx="11048996"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This is a 20 minute interactive presentation focusing on the following: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FFFFFF"/>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What are values? (1 min)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Your core values (2 min)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The NHS values and recruitment (8 min inc. videos) (2 mins exc. videos)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Identifying values (3 min)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Matching your values to NHS values (5 min)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Signposting to My Values Notebook (1 min)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Additional activity: My Values Notebook (approx. 20-30 min)</a:t>
            </a:r>
          </a:p>
        </p:txBody>
      </p:sp>
      <p:sp>
        <p:nvSpPr>
          <p:cNvPr id="4" name="TextBox 2">
            <a:extLst>
              <a:ext uri="{FF2B5EF4-FFF2-40B4-BE49-F238E27FC236}">
                <a16:creationId xmlns:a16="http://schemas.microsoft.com/office/drawing/2014/main" id="{91E104A7-D0FB-7E6B-B63E-55D92C11F070}"/>
              </a:ext>
            </a:extLst>
          </p:cNvPr>
          <p:cNvSpPr txBox="1"/>
          <p:nvPr/>
        </p:nvSpPr>
        <p:spPr>
          <a:xfrm>
            <a:off x="7335984" y="6345378"/>
            <a:ext cx="480060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These are suggested timings. Timings may vary.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7">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5DC657C-8B9B-55EB-7192-6D8993C42BF2}"/>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108D81FC-990C-D0E7-9687-E52253654E50}"/>
              </a:ext>
            </a:extLst>
          </p:cNvPr>
          <p:cNvSpPr txBox="1">
            <a:spLocks noGrp="1"/>
          </p:cNvSpPr>
          <p:nvPr>
            <p:ph type="title"/>
          </p:nvPr>
        </p:nvSpPr>
        <p:spPr>
          <a:xfrm>
            <a:off x="605515" y="636614"/>
            <a:ext cx="10515600" cy="741925"/>
          </a:xfrm>
        </p:spPr>
        <p:txBody>
          <a:bodyPr anchorCtr="0"/>
          <a:lstStyle/>
          <a:p>
            <a:pPr lvl="0" algn="l"/>
            <a:r>
              <a:rPr lang="en-GB" b="1">
                <a:solidFill>
                  <a:srgbClr val="000000"/>
                </a:solidFill>
                <a:latin typeface="Helvetica"/>
                <a:cs typeface="Helvetica"/>
              </a:rPr>
              <a:t>Values-Based Interview Questions</a:t>
            </a:r>
            <a:endParaRPr lang="en-GB" b="1">
              <a:solidFill>
                <a:srgbClr val="000000"/>
              </a:solidFill>
            </a:endParaRPr>
          </a:p>
        </p:txBody>
      </p:sp>
      <p:sp>
        <p:nvSpPr>
          <p:cNvPr id="4" name="TextBox 3">
            <a:extLst>
              <a:ext uri="{FF2B5EF4-FFF2-40B4-BE49-F238E27FC236}">
                <a16:creationId xmlns:a16="http://schemas.microsoft.com/office/drawing/2014/main" id="{A3C3DD62-3311-9D16-B0F5-D005B934AA80}"/>
              </a:ext>
            </a:extLst>
          </p:cNvPr>
          <p:cNvSpPr txBox="1"/>
          <p:nvPr/>
        </p:nvSpPr>
        <p:spPr>
          <a:xfrm>
            <a:off x="605515" y="1440600"/>
            <a:ext cx="10893512" cy="517064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It’s a good idea to start building a bank of examples of where you have demonstrated the NHS values. These examples will be crucial during the application process for courses and jobs.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Here are some examples of questions that you could be asked at interview: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When have you </a:t>
            </a:r>
            <a:r>
              <a:rPr lang="en-GB" sz="2400" b="1" i="0" u="none" strike="noStrike" kern="1200" cap="none" spc="0" baseline="0">
                <a:solidFill>
                  <a:srgbClr val="0070C0"/>
                </a:solidFill>
                <a:uFillTx/>
                <a:latin typeface="Calibri"/>
              </a:rPr>
              <a:t>worked with others </a:t>
            </a:r>
            <a:r>
              <a:rPr lang="en-GB" sz="2400" b="0" i="0" u="none" strike="noStrike" kern="1200" cap="none" spc="0" baseline="0">
                <a:solidFill>
                  <a:srgbClr val="000000"/>
                </a:solidFill>
                <a:uFillTx/>
                <a:latin typeface="Calibri"/>
              </a:rPr>
              <a:t>to complete a challenging task?</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Give an example when you have </a:t>
            </a:r>
            <a:r>
              <a:rPr lang="en-GB" sz="2400" b="1" i="0" u="none" strike="noStrike" kern="1200" cap="none" spc="0" baseline="0">
                <a:solidFill>
                  <a:srgbClr val="0070C0"/>
                </a:solidFill>
                <a:uFillTx/>
                <a:latin typeface="Calibri"/>
              </a:rPr>
              <a:t>helped to improve someone’s life</a:t>
            </a:r>
            <a:r>
              <a:rPr lang="en-GB" sz="2400" b="0" i="0" u="none" strike="noStrike" kern="1200" cap="none" spc="0" baseline="0">
                <a:solidFill>
                  <a:srgbClr val="000000"/>
                </a:solidFill>
                <a:uFillTx/>
                <a:latin typeface="Calibri"/>
              </a:rPr>
              <a:t> through action or education?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Define </a:t>
            </a:r>
            <a:r>
              <a:rPr lang="en-GB" sz="2400" b="1" i="0" u="none" strike="noStrike" kern="1200" cap="none" spc="0" baseline="0">
                <a:solidFill>
                  <a:srgbClr val="0070C0"/>
                </a:solidFill>
                <a:uFillTx/>
                <a:latin typeface="Calibri"/>
              </a:rPr>
              <a:t>dignity</a:t>
            </a:r>
            <a:r>
              <a:rPr lang="en-GB" sz="2400" b="0" i="0" u="none" strike="noStrike" kern="1200" cap="none" spc="0" baseline="0">
                <a:solidFill>
                  <a:srgbClr val="000000"/>
                </a:solidFill>
                <a:uFillTx/>
                <a:latin typeface="Calibri"/>
              </a:rPr>
              <a:t> and then tell me how you would give patients dignity in this NHS role?</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Describe a time when you provided treatment or care which focused on one of the six NHS values?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2">
            <a:extLst>
              <a:ext uri="{FF2B5EF4-FFF2-40B4-BE49-F238E27FC236}">
                <a16:creationId xmlns:a16="http://schemas.microsoft.com/office/drawing/2014/main" id="{57CF5D48-E8FD-CF54-990C-3781EEF656F6}"/>
              </a:ext>
            </a:extLst>
          </p:cNvPr>
          <p:cNvPicPr>
            <a:picLocks noChangeAspect="1"/>
          </p:cNvPicPr>
          <p:nvPr/>
        </p:nvPicPr>
        <p:blipFill>
          <a:blip r:embed="rId4"/>
          <a:srcRect/>
          <a:stretch>
            <a:fillRect/>
          </a:stretch>
        </p:blipFill>
        <p:spPr>
          <a:xfrm>
            <a:off x="6091239" y="3424235"/>
            <a:ext cx="9528" cy="9528"/>
          </a:xfrm>
          <a:prstGeom prst="rect">
            <a:avLst/>
          </a:prstGeom>
          <a:noFill/>
          <a:ln cap="flat">
            <a:noFill/>
          </a:ln>
        </p:spPr>
      </p:pic>
      <p:pic>
        <p:nvPicPr>
          <p:cNvPr id="6" name="Picture 9">
            <a:extLst>
              <a:ext uri="{FF2B5EF4-FFF2-40B4-BE49-F238E27FC236}">
                <a16:creationId xmlns:a16="http://schemas.microsoft.com/office/drawing/2014/main" id="{E850A997-E863-6AAD-5792-8927687C8B74}"/>
              </a:ext>
            </a:extLst>
          </p:cNvPr>
          <p:cNvPicPr>
            <a:picLocks noChangeAspect="1"/>
          </p:cNvPicPr>
          <p:nvPr/>
        </p:nvPicPr>
        <p:blipFill>
          <a:blip r:embed="rId5"/>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63">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FF6A226-F901-EBCE-1228-E9A4444BABA8}"/>
              </a:ext>
            </a:extLst>
          </p:cNvPr>
          <p:cNvSpPr/>
          <p:nvPr/>
        </p:nvSpPr>
        <p:spPr>
          <a:xfrm>
            <a:off x="464734" y="370697"/>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6560B8C-5F9F-E3EA-B3D0-A5F2B1AF07FA}"/>
              </a:ext>
            </a:extLst>
          </p:cNvPr>
          <p:cNvSpPr txBox="1">
            <a:spLocks noGrp="1"/>
          </p:cNvSpPr>
          <p:nvPr>
            <p:ph type="title"/>
          </p:nvPr>
        </p:nvSpPr>
        <p:spPr>
          <a:xfrm>
            <a:off x="605515" y="636614"/>
            <a:ext cx="10515600" cy="741925"/>
          </a:xfrm>
        </p:spPr>
        <p:txBody>
          <a:bodyPr anchorCtr="0"/>
          <a:lstStyle/>
          <a:p>
            <a:pPr lvl="0" algn="l"/>
            <a:r>
              <a:rPr lang="en-GB" b="1">
                <a:solidFill>
                  <a:srgbClr val="000000"/>
                </a:solidFill>
              </a:rPr>
              <a:t>TASK: Plan for applications</a:t>
            </a:r>
          </a:p>
        </p:txBody>
      </p:sp>
      <p:sp>
        <p:nvSpPr>
          <p:cNvPr id="4" name="TextBox 3">
            <a:extLst>
              <a:ext uri="{FF2B5EF4-FFF2-40B4-BE49-F238E27FC236}">
                <a16:creationId xmlns:a16="http://schemas.microsoft.com/office/drawing/2014/main" id="{F91B5619-D454-374A-B675-1ADD3C69879A}"/>
              </a:ext>
            </a:extLst>
          </p:cNvPr>
          <p:cNvSpPr txBox="1"/>
          <p:nvPr/>
        </p:nvSpPr>
        <p:spPr>
          <a:xfrm>
            <a:off x="581110" y="1378540"/>
            <a:ext cx="5830433" cy="44012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Explore the value-based recruitment activities on the </a:t>
            </a:r>
            <a:r>
              <a:rPr lang="en-GB" sz="2800" b="1" i="0" u="none" strike="noStrike" kern="1200" cap="none" spc="0" baseline="0">
                <a:solidFill>
                  <a:srgbClr val="003087"/>
                </a:solidFill>
                <a:uFillTx/>
                <a:latin typeface="Calibri"/>
              </a:rPr>
              <a:t>Future Quest Healthcare</a:t>
            </a:r>
            <a:r>
              <a:rPr lang="en-GB" sz="2800" b="1" i="0" u="none" strike="noStrike" kern="1200" cap="none" spc="0" baseline="0">
                <a:solidFill>
                  <a:srgbClr val="000000"/>
                </a:solidFill>
                <a:uFillTx/>
                <a:latin typeface="Calibri"/>
              </a:rPr>
              <a:t> </a:t>
            </a:r>
            <a:r>
              <a:rPr lang="en-GB" sz="2800" b="0" i="0" u="none" strike="noStrike" kern="1200" cap="none" spc="0" baseline="0">
                <a:solidFill>
                  <a:srgbClr val="000000"/>
                </a:solidFill>
                <a:uFillTx/>
                <a:latin typeface="Calibri"/>
              </a:rPr>
              <a:t>website and use the information and ideas you have gathered from this presentation to record your own values and where you demonstrate them. The </a:t>
            </a:r>
            <a:r>
              <a:rPr lang="en-GB" sz="2800" b="1" i="0" u="none" strike="noStrike" kern="1200" cap="none" spc="0" baseline="0">
                <a:solidFill>
                  <a:srgbClr val="003087"/>
                </a:solidFill>
                <a:uFillTx/>
                <a:latin typeface="Calibri"/>
              </a:rPr>
              <a:t>My Values Notebook</a:t>
            </a:r>
            <a:r>
              <a:rPr lang="en-GB" sz="2800" b="1" i="0" u="none" strike="noStrike" kern="1200" cap="none" spc="0" baseline="0">
                <a:solidFill>
                  <a:srgbClr val="0070C0"/>
                </a:solidFill>
                <a:uFillTx/>
                <a:latin typeface="Calibri"/>
              </a:rPr>
              <a:t> </a:t>
            </a:r>
            <a:r>
              <a:rPr lang="en-GB" sz="2800" b="0" i="0" u="none" strike="noStrike" kern="1200" cap="none" spc="0" baseline="0">
                <a:solidFill>
                  <a:srgbClr val="000000"/>
                </a:solidFill>
                <a:uFillTx/>
                <a:latin typeface="Calibri"/>
              </a:rPr>
              <a:t>will help organise your thoughts ready for applications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and interviews.</a:t>
            </a:r>
            <a:endParaRPr lang="en-GB" sz="1800" b="0" i="0" u="none" strike="noStrike" kern="1200" cap="none" spc="0" baseline="0">
              <a:solidFill>
                <a:srgbClr val="000000"/>
              </a:solidFill>
              <a:uFillTx/>
              <a:latin typeface="Calibri"/>
            </a:endParaRPr>
          </a:p>
        </p:txBody>
      </p:sp>
      <p:pic>
        <p:nvPicPr>
          <p:cNvPr id="5" name="Picture 6">
            <a:extLst>
              <a:ext uri="{FF2B5EF4-FFF2-40B4-BE49-F238E27FC236}">
                <a16:creationId xmlns:a16="http://schemas.microsoft.com/office/drawing/2014/main" id="{8399F1D7-3586-E5E3-1EFD-E2FBF157C363}"/>
              </a:ext>
            </a:extLst>
          </p:cNvPr>
          <p:cNvPicPr>
            <a:picLocks noChangeAspect="1"/>
          </p:cNvPicPr>
          <p:nvPr/>
        </p:nvPicPr>
        <p:blipFill>
          <a:blip r:embed="rId4"/>
          <a:stretch>
            <a:fillRect/>
          </a:stretch>
        </p:blipFill>
        <p:spPr>
          <a:xfrm>
            <a:off x="6387138" y="1234284"/>
            <a:ext cx="5106366" cy="5106366"/>
          </a:xfrm>
          <a:prstGeom prst="rect">
            <a:avLst/>
          </a:prstGeom>
          <a:noFill/>
          <a:ln cap="flat">
            <a:noFill/>
          </a:ln>
        </p:spPr>
      </p:pic>
      <p:pic>
        <p:nvPicPr>
          <p:cNvPr id="6" name="Picture 2">
            <a:extLst>
              <a:ext uri="{FF2B5EF4-FFF2-40B4-BE49-F238E27FC236}">
                <a16:creationId xmlns:a16="http://schemas.microsoft.com/office/drawing/2014/main" id="{28D12A6C-D942-7787-9806-2BFF24BA2BAD}"/>
              </a:ext>
            </a:extLst>
          </p:cNvPr>
          <p:cNvPicPr>
            <a:picLocks noChangeAspect="1"/>
          </p:cNvPicPr>
          <p:nvPr/>
        </p:nvPicPr>
        <p:blipFill>
          <a:blip r:embed="rId5"/>
          <a:srcRect/>
          <a:stretch>
            <a:fillRect/>
          </a:stretch>
        </p:blipFill>
        <p:spPr>
          <a:xfrm>
            <a:off x="6091239" y="3424235"/>
            <a:ext cx="9528" cy="9528"/>
          </a:xfrm>
          <a:prstGeom prst="rect">
            <a:avLst/>
          </a:prstGeom>
          <a:noFill/>
          <a:ln cap="flat">
            <a:noFill/>
          </a:ln>
        </p:spPr>
      </p:pic>
      <p:pic>
        <p:nvPicPr>
          <p:cNvPr id="7" name="Picture 8">
            <a:extLst>
              <a:ext uri="{FF2B5EF4-FFF2-40B4-BE49-F238E27FC236}">
                <a16:creationId xmlns:a16="http://schemas.microsoft.com/office/drawing/2014/main" id="{D1C1D42E-8C56-9707-0715-6C61DF65C2DE}"/>
              </a:ext>
            </a:extLst>
          </p:cNvPr>
          <p:cNvPicPr>
            <a:picLocks noChangeAspect="1"/>
          </p:cNvPicPr>
          <p:nvPr/>
        </p:nvPicPr>
        <p:blipFill>
          <a:blip r:embed="rId6"/>
          <a:stretch>
            <a:fillRect/>
          </a:stretch>
        </p:blipFill>
        <p:spPr>
          <a:xfrm>
            <a:off x="5389610" y="5068308"/>
            <a:ext cx="997528" cy="997528"/>
          </a:xfrm>
          <a:prstGeom prst="rect">
            <a:avLst/>
          </a:prstGeom>
          <a:solidFill>
            <a:srgbClr val="FFFF00"/>
          </a:solidFill>
          <a:ln w="22229" cap="flat">
            <a:solidFill>
              <a:srgbClr val="000000"/>
            </a:solidFill>
            <a:prstDash val="solid"/>
            <a:miter/>
          </a:ln>
        </p:spPr>
      </p:pic>
      <p:pic>
        <p:nvPicPr>
          <p:cNvPr id="8" name="Picture 9">
            <a:extLst>
              <a:ext uri="{FF2B5EF4-FFF2-40B4-BE49-F238E27FC236}">
                <a16:creationId xmlns:a16="http://schemas.microsoft.com/office/drawing/2014/main" id="{83C8BA9D-535C-419E-521E-4CCA47492326}"/>
              </a:ext>
            </a:extLst>
          </p:cNvPr>
          <p:cNvPicPr>
            <a:picLocks noChangeAspect="1"/>
          </p:cNvPicPr>
          <p:nvPr/>
        </p:nvPicPr>
        <p:blipFill>
          <a:blip r:embed="rId7"/>
          <a:stretch>
            <a:fillRect/>
          </a:stretch>
        </p:blipFill>
        <p:spPr>
          <a:xfrm>
            <a:off x="10762478" y="459376"/>
            <a:ext cx="829534" cy="596554"/>
          </a:xfrm>
          <a:prstGeom prst="rect">
            <a:avLst/>
          </a:prstGeom>
          <a:noFill/>
          <a:ln cap="flat">
            <a:noFill/>
          </a:ln>
        </p:spPr>
      </p:pic>
      <p:sp>
        <p:nvSpPr>
          <p:cNvPr id="9" name="Rectangle 4">
            <a:extLst>
              <a:ext uri="{FF2B5EF4-FFF2-40B4-BE49-F238E27FC236}">
                <a16:creationId xmlns:a16="http://schemas.microsoft.com/office/drawing/2014/main" id="{A8037CFC-4F11-8B6C-485D-4B31A32D9C1A}"/>
              </a:ext>
            </a:extLst>
          </p:cNvPr>
          <p:cNvSpPr/>
          <p:nvPr/>
        </p:nvSpPr>
        <p:spPr>
          <a:xfrm>
            <a:off x="862782" y="5554449"/>
            <a:ext cx="4383633"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a:solidFill>
                  <a:srgbClr val="000000"/>
                </a:solidFill>
                <a:effectLst>
                  <a:innerShdw blurRad="63500" dist="50800" dir="13500000">
                    <a:prstClr val="black">
                      <a:alpha val="50000"/>
                    </a:prstClr>
                  </a:innerShdw>
                </a:effectLst>
                <a:uFillTx/>
                <a:latin typeface="Calibri"/>
              </a:rPr>
              <a:t>GOOD LUCK!!!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DEB-D63D-D8E8-394E-F58D92DBE0E8}"/>
              </a:ext>
            </a:extLst>
          </p:cNvPr>
          <p:cNvSpPr txBox="1">
            <a:spLocks noGrp="1"/>
          </p:cNvSpPr>
          <p:nvPr>
            <p:ph type="title"/>
          </p:nvPr>
        </p:nvSpPr>
        <p:spPr/>
        <p:txBody>
          <a:bodyPr/>
          <a:lstStyle/>
          <a:p>
            <a:pPr lvl="0"/>
            <a:r>
              <a:rPr lang="en-GB"/>
              <a:t>INSTRUCTIONS </a:t>
            </a:r>
          </a:p>
        </p:txBody>
      </p:sp>
      <p:sp>
        <p:nvSpPr>
          <p:cNvPr id="3" name="TextBox 15">
            <a:extLst>
              <a:ext uri="{FF2B5EF4-FFF2-40B4-BE49-F238E27FC236}">
                <a16:creationId xmlns:a16="http://schemas.microsoft.com/office/drawing/2014/main" id="{AF6935F0-A898-E582-3EA1-B80D6C0D43A2}"/>
              </a:ext>
            </a:extLst>
          </p:cNvPr>
          <p:cNvSpPr txBox="1"/>
          <p:nvPr/>
        </p:nvSpPr>
        <p:spPr>
          <a:xfrm>
            <a:off x="782781" y="2052800"/>
            <a:ext cx="10737268" cy="397031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This resource can be delivered by teachers in a classroom setting or used as a self-directed activity by students independently.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All key information is provided on the slides and the presentation can be progressed by clicking to reveal further information or moving to the next slide.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Various icons on the slides act as prompts to suggest different ways to interact with the resource.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Suggested timings are also shown on the slides for the interactive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0DB8-5460-F47B-8F9A-D5FBADC55485}"/>
              </a:ext>
            </a:extLst>
          </p:cNvPr>
          <p:cNvSpPr txBox="1">
            <a:spLocks noGrp="1"/>
          </p:cNvSpPr>
          <p:nvPr>
            <p:ph type="title"/>
          </p:nvPr>
        </p:nvSpPr>
        <p:spPr/>
        <p:txBody>
          <a:bodyPr/>
          <a:lstStyle/>
          <a:p>
            <a:pPr lvl="0"/>
            <a:r>
              <a:rPr lang="en-GB"/>
              <a:t>ICONS USED</a:t>
            </a:r>
          </a:p>
        </p:txBody>
      </p:sp>
      <p:pic>
        <p:nvPicPr>
          <p:cNvPr id="3" name="Picture 5">
            <a:extLst>
              <a:ext uri="{FF2B5EF4-FFF2-40B4-BE49-F238E27FC236}">
                <a16:creationId xmlns:a16="http://schemas.microsoft.com/office/drawing/2014/main" id="{F09434CF-A2A1-4170-3E81-A73812B65902}"/>
              </a:ext>
            </a:extLst>
          </p:cNvPr>
          <p:cNvPicPr>
            <a:picLocks noChangeAspect="1"/>
          </p:cNvPicPr>
          <p:nvPr/>
        </p:nvPicPr>
        <p:blipFill>
          <a:blip r:embed="rId3"/>
          <a:stretch>
            <a:fillRect/>
          </a:stretch>
        </p:blipFill>
        <p:spPr>
          <a:xfrm>
            <a:off x="839784" y="2154811"/>
            <a:ext cx="997528" cy="997528"/>
          </a:xfrm>
          <a:prstGeom prst="rect">
            <a:avLst/>
          </a:prstGeom>
          <a:solidFill>
            <a:srgbClr val="FFFF00"/>
          </a:solidFill>
          <a:ln w="22229" cap="flat">
            <a:solidFill>
              <a:srgbClr val="000000"/>
            </a:solidFill>
            <a:prstDash val="solid"/>
            <a:miter/>
          </a:ln>
        </p:spPr>
      </p:pic>
      <p:pic>
        <p:nvPicPr>
          <p:cNvPr id="4" name="Picture 6">
            <a:extLst>
              <a:ext uri="{FF2B5EF4-FFF2-40B4-BE49-F238E27FC236}">
                <a16:creationId xmlns:a16="http://schemas.microsoft.com/office/drawing/2014/main" id="{838ED8A8-5658-4C7B-A103-27EF43D95100}"/>
              </a:ext>
            </a:extLst>
          </p:cNvPr>
          <p:cNvPicPr>
            <a:picLocks noChangeAspect="1"/>
          </p:cNvPicPr>
          <p:nvPr/>
        </p:nvPicPr>
        <p:blipFill>
          <a:blip r:embed="rId4"/>
          <a:stretch>
            <a:fillRect/>
          </a:stretch>
        </p:blipFill>
        <p:spPr>
          <a:xfrm>
            <a:off x="839784" y="4763219"/>
            <a:ext cx="997528" cy="997528"/>
          </a:xfrm>
          <a:prstGeom prst="rect">
            <a:avLst/>
          </a:prstGeom>
          <a:solidFill>
            <a:srgbClr val="FFFF00"/>
          </a:solidFill>
          <a:ln w="22229" cap="flat">
            <a:solidFill>
              <a:srgbClr val="000000"/>
            </a:solidFill>
            <a:prstDash val="solid"/>
            <a:miter/>
          </a:ln>
        </p:spPr>
      </p:pic>
      <p:pic>
        <p:nvPicPr>
          <p:cNvPr id="5" name="Picture 9">
            <a:extLst>
              <a:ext uri="{FF2B5EF4-FFF2-40B4-BE49-F238E27FC236}">
                <a16:creationId xmlns:a16="http://schemas.microsoft.com/office/drawing/2014/main" id="{CF51F9CE-EFAE-DDE1-1EE9-3E8687E06BF6}"/>
              </a:ext>
            </a:extLst>
          </p:cNvPr>
          <p:cNvPicPr>
            <a:picLocks noChangeAspect="1"/>
          </p:cNvPicPr>
          <p:nvPr/>
        </p:nvPicPr>
        <p:blipFill>
          <a:blip r:embed="rId5"/>
          <a:stretch>
            <a:fillRect/>
          </a:stretch>
        </p:blipFill>
        <p:spPr>
          <a:xfrm>
            <a:off x="839784" y="3458087"/>
            <a:ext cx="997528" cy="997528"/>
          </a:xfrm>
          <a:prstGeom prst="rect">
            <a:avLst/>
          </a:prstGeom>
          <a:solidFill>
            <a:srgbClr val="FFFF00"/>
          </a:solidFill>
          <a:ln w="22229" cap="flat">
            <a:solidFill>
              <a:srgbClr val="000000"/>
            </a:solidFill>
            <a:prstDash val="solid"/>
            <a:miter/>
          </a:ln>
        </p:spPr>
      </p:pic>
      <p:pic>
        <p:nvPicPr>
          <p:cNvPr id="6" name="Picture 10">
            <a:extLst>
              <a:ext uri="{FF2B5EF4-FFF2-40B4-BE49-F238E27FC236}">
                <a16:creationId xmlns:a16="http://schemas.microsoft.com/office/drawing/2014/main" id="{BF1CE529-E349-5605-2EF0-E91863C60DEC}"/>
              </a:ext>
            </a:extLst>
          </p:cNvPr>
          <p:cNvPicPr>
            <a:picLocks noChangeAspect="1"/>
          </p:cNvPicPr>
          <p:nvPr/>
        </p:nvPicPr>
        <p:blipFill>
          <a:blip r:embed="rId6"/>
          <a:stretch>
            <a:fillRect/>
          </a:stretch>
        </p:blipFill>
        <p:spPr>
          <a:xfrm>
            <a:off x="6380015" y="2653570"/>
            <a:ext cx="997528" cy="997528"/>
          </a:xfrm>
          <a:prstGeom prst="rect">
            <a:avLst/>
          </a:prstGeom>
          <a:solidFill>
            <a:srgbClr val="FFFF00"/>
          </a:solidFill>
          <a:ln w="22229" cap="flat">
            <a:solidFill>
              <a:srgbClr val="000000"/>
            </a:solidFill>
            <a:prstDash val="solid"/>
            <a:miter/>
          </a:ln>
        </p:spPr>
      </p:pic>
      <p:pic>
        <p:nvPicPr>
          <p:cNvPr id="7" name="Picture 12">
            <a:extLst>
              <a:ext uri="{FF2B5EF4-FFF2-40B4-BE49-F238E27FC236}">
                <a16:creationId xmlns:a16="http://schemas.microsoft.com/office/drawing/2014/main" id="{A9AF91D7-3C43-0543-67A7-40FE2FCC68C1}"/>
              </a:ext>
            </a:extLst>
          </p:cNvPr>
          <p:cNvPicPr>
            <a:picLocks noChangeAspect="1"/>
          </p:cNvPicPr>
          <p:nvPr/>
        </p:nvPicPr>
        <p:blipFill>
          <a:blip r:embed="rId7"/>
          <a:stretch>
            <a:fillRect/>
          </a:stretch>
        </p:blipFill>
        <p:spPr>
          <a:xfrm>
            <a:off x="6361489" y="4012268"/>
            <a:ext cx="1016053" cy="1016053"/>
          </a:xfrm>
          <a:prstGeom prst="rect">
            <a:avLst/>
          </a:prstGeom>
          <a:solidFill>
            <a:srgbClr val="DC745B"/>
          </a:solidFill>
          <a:ln w="22229" cap="flat">
            <a:solidFill>
              <a:srgbClr val="000000"/>
            </a:solidFill>
            <a:prstDash val="solid"/>
            <a:miter/>
          </a:ln>
        </p:spPr>
      </p:pic>
      <p:sp>
        <p:nvSpPr>
          <p:cNvPr id="8" name="TextBox 15">
            <a:extLst>
              <a:ext uri="{FF2B5EF4-FFF2-40B4-BE49-F238E27FC236}">
                <a16:creationId xmlns:a16="http://schemas.microsoft.com/office/drawing/2014/main" id="{0C2B8D90-3F37-8068-5564-6E57C336A11B}"/>
              </a:ext>
            </a:extLst>
          </p:cNvPr>
          <p:cNvSpPr txBox="1"/>
          <p:nvPr/>
        </p:nvSpPr>
        <p:spPr>
          <a:xfrm>
            <a:off x="2064331" y="2391960"/>
            <a:ext cx="3408215"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Think and/or discuss</a:t>
            </a:r>
          </a:p>
        </p:txBody>
      </p:sp>
      <p:sp>
        <p:nvSpPr>
          <p:cNvPr id="9" name="TextBox 16">
            <a:extLst>
              <a:ext uri="{FF2B5EF4-FFF2-40B4-BE49-F238E27FC236}">
                <a16:creationId xmlns:a16="http://schemas.microsoft.com/office/drawing/2014/main" id="{CE4C1D3D-B30F-F75A-9FA9-605816E04F66}"/>
              </a:ext>
            </a:extLst>
          </p:cNvPr>
          <p:cNvSpPr txBox="1"/>
          <p:nvPr/>
        </p:nvSpPr>
        <p:spPr>
          <a:xfrm>
            <a:off x="2064331" y="3538901"/>
            <a:ext cx="3408215"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Watch video content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(optional)</a:t>
            </a:r>
          </a:p>
        </p:txBody>
      </p:sp>
      <p:sp>
        <p:nvSpPr>
          <p:cNvPr id="10" name="TextBox 17">
            <a:extLst>
              <a:ext uri="{FF2B5EF4-FFF2-40B4-BE49-F238E27FC236}">
                <a16:creationId xmlns:a16="http://schemas.microsoft.com/office/drawing/2014/main" id="{E622908F-17A4-0440-F463-34AB3525D18E}"/>
              </a:ext>
            </a:extLst>
          </p:cNvPr>
          <p:cNvSpPr txBox="1"/>
          <p:nvPr/>
        </p:nvSpPr>
        <p:spPr>
          <a:xfrm>
            <a:off x="2064331" y="5000368"/>
            <a:ext cx="3408215"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Take notes</a:t>
            </a:r>
          </a:p>
        </p:txBody>
      </p:sp>
      <p:sp>
        <p:nvSpPr>
          <p:cNvPr id="11" name="TextBox 18">
            <a:extLst>
              <a:ext uri="{FF2B5EF4-FFF2-40B4-BE49-F238E27FC236}">
                <a16:creationId xmlns:a16="http://schemas.microsoft.com/office/drawing/2014/main" id="{1C88A33C-1667-AC36-9AEB-37D5E0E20590}"/>
              </a:ext>
            </a:extLst>
          </p:cNvPr>
          <p:cNvSpPr txBox="1"/>
          <p:nvPr/>
        </p:nvSpPr>
        <p:spPr>
          <a:xfrm>
            <a:off x="7689271" y="2675278"/>
            <a:ext cx="3408215"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Check out further resources</a:t>
            </a:r>
          </a:p>
        </p:txBody>
      </p:sp>
      <p:sp>
        <p:nvSpPr>
          <p:cNvPr id="12" name="TextBox 19">
            <a:extLst>
              <a:ext uri="{FF2B5EF4-FFF2-40B4-BE49-F238E27FC236}">
                <a16:creationId xmlns:a16="http://schemas.microsoft.com/office/drawing/2014/main" id="{F7507844-B2CD-9C70-111E-A1D8A3B54F38}"/>
              </a:ext>
            </a:extLst>
          </p:cNvPr>
          <p:cNvSpPr txBox="1"/>
          <p:nvPr/>
        </p:nvSpPr>
        <p:spPr>
          <a:xfrm>
            <a:off x="7689271" y="4033976"/>
            <a:ext cx="3408215"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Suggested time (mins) for each section</a:t>
            </a:r>
          </a:p>
        </p:txBody>
      </p:sp>
      <p:sp>
        <p:nvSpPr>
          <p:cNvPr id="13" name="Oval 23">
            <a:extLst>
              <a:ext uri="{FF2B5EF4-FFF2-40B4-BE49-F238E27FC236}">
                <a16:creationId xmlns:a16="http://schemas.microsoft.com/office/drawing/2014/main" id="{B987A2D8-081E-7079-7DAC-3FCE17DB7D51}"/>
              </a:ext>
            </a:extLst>
          </p:cNvPr>
          <p:cNvSpPr/>
          <p:nvPr/>
        </p:nvSpPr>
        <p:spPr>
          <a:xfrm>
            <a:off x="6623593" y="4294315"/>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800-4F74-67C8-B5D2-96B1FCAAA9F2}"/>
              </a:ext>
            </a:extLst>
          </p:cNvPr>
          <p:cNvSpPr txBox="1">
            <a:spLocks noGrp="1"/>
          </p:cNvSpPr>
          <p:nvPr>
            <p:ph type="ctrTitle"/>
          </p:nvPr>
        </p:nvSpPr>
        <p:spPr>
          <a:xfrm>
            <a:off x="520796" y="4237960"/>
            <a:ext cx="11150413" cy="1680475"/>
          </a:xfrm>
        </p:spPr>
        <p:txBody>
          <a:bodyPr/>
          <a:lstStyle/>
          <a:p>
            <a:pPr lvl="0"/>
            <a:r>
              <a:rPr lang="en-GB">
                <a:latin typeface="Helvetica"/>
                <a:cs typeface="Helvetica"/>
              </a:rPr>
              <a:t>STAY CONNECTED:</a:t>
            </a:r>
            <a:br>
              <a:rPr lang="en-GB">
                <a:latin typeface="Helvetica"/>
                <a:cs typeface="Helvetica"/>
              </a:rPr>
            </a:br>
            <a:r>
              <a:rPr lang="en-GB">
                <a:latin typeface="Helvetica"/>
                <a:cs typeface="Helvetica"/>
              </a:rPr>
              <a:t>YOUR VALUES &amp; THE NHS</a:t>
            </a:r>
            <a:endParaRPr lang="en-GB">
              <a:cs typeface="Helveti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A824AF7-B60C-609E-E6A7-4ADA7FF159C7}"/>
              </a:ext>
            </a:extLst>
          </p:cNvPr>
          <p:cNvSpPr/>
          <p:nvPr/>
        </p:nvSpPr>
        <p:spPr>
          <a:xfrm>
            <a:off x="432264" y="387925"/>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C38DB660-8057-0A04-1892-5C0328606D8A}"/>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What are values?</a:t>
            </a:r>
          </a:p>
        </p:txBody>
      </p:sp>
      <p:sp>
        <p:nvSpPr>
          <p:cNvPr id="4" name="TextBox 12">
            <a:extLst>
              <a:ext uri="{FF2B5EF4-FFF2-40B4-BE49-F238E27FC236}">
                <a16:creationId xmlns:a16="http://schemas.microsoft.com/office/drawing/2014/main" id="{B91AE39A-249C-ADA2-0DBE-6C061E9C8891}"/>
              </a:ext>
            </a:extLst>
          </p:cNvPr>
          <p:cNvSpPr txBox="1"/>
          <p:nvPr/>
        </p:nvSpPr>
        <p:spPr>
          <a:xfrm>
            <a:off x="1964762" y="1608886"/>
            <a:ext cx="9379531"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Calibri"/>
              </a:rPr>
              <a:t>What words do you associate with the word ‘values’?</a:t>
            </a:r>
          </a:p>
        </p:txBody>
      </p:sp>
      <p:sp>
        <p:nvSpPr>
          <p:cNvPr id="5" name="TextBox 13">
            <a:extLst>
              <a:ext uri="{FF2B5EF4-FFF2-40B4-BE49-F238E27FC236}">
                <a16:creationId xmlns:a16="http://schemas.microsoft.com/office/drawing/2014/main" id="{2944D8D3-D54E-D24A-997E-3493814D80E4}"/>
              </a:ext>
            </a:extLst>
          </p:cNvPr>
          <p:cNvSpPr txBox="1"/>
          <p:nvPr/>
        </p:nvSpPr>
        <p:spPr>
          <a:xfrm>
            <a:off x="1964762" y="2329964"/>
            <a:ext cx="9379531"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Calibri"/>
              </a:rPr>
              <a:t>What does the word mean?</a:t>
            </a:r>
          </a:p>
        </p:txBody>
      </p:sp>
      <p:sp>
        <p:nvSpPr>
          <p:cNvPr id="6" name="Thought Bubble: Cloud 18">
            <a:extLst>
              <a:ext uri="{FF2B5EF4-FFF2-40B4-BE49-F238E27FC236}">
                <a16:creationId xmlns:a16="http://schemas.microsoft.com/office/drawing/2014/main" id="{384C9EE9-682B-FFDA-C55B-CADD8C0D64B7}"/>
              </a:ext>
            </a:extLst>
          </p:cNvPr>
          <p:cNvSpPr/>
          <p:nvPr/>
        </p:nvSpPr>
        <p:spPr>
          <a:xfrm>
            <a:off x="7619539" y="2622343"/>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Beliefs</a:t>
            </a:r>
          </a:p>
        </p:txBody>
      </p:sp>
      <p:sp>
        <p:nvSpPr>
          <p:cNvPr id="7" name="Thought Bubble: Cloud 19">
            <a:extLst>
              <a:ext uri="{FF2B5EF4-FFF2-40B4-BE49-F238E27FC236}">
                <a16:creationId xmlns:a16="http://schemas.microsoft.com/office/drawing/2014/main" id="{FCFAAE67-4DE1-BFFB-2A73-4DC4FE59A14A}"/>
              </a:ext>
            </a:extLst>
          </p:cNvPr>
          <p:cNvSpPr/>
          <p:nvPr/>
        </p:nvSpPr>
        <p:spPr>
          <a:xfrm>
            <a:off x="5485549" y="3001591"/>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Character</a:t>
            </a:r>
          </a:p>
        </p:txBody>
      </p:sp>
      <p:sp>
        <p:nvSpPr>
          <p:cNvPr id="8" name="Thought Bubble: Cloud 21">
            <a:extLst>
              <a:ext uri="{FF2B5EF4-FFF2-40B4-BE49-F238E27FC236}">
                <a16:creationId xmlns:a16="http://schemas.microsoft.com/office/drawing/2014/main" id="{1ECC7B8F-6CBA-94EF-A531-384A1C5D9E46}"/>
              </a:ext>
            </a:extLst>
          </p:cNvPr>
          <p:cNvSpPr/>
          <p:nvPr/>
        </p:nvSpPr>
        <p:spPr>
          <a:xfrm>
            <a:off x="9780879" y="2847752"/>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Purpose</a:t>
            </a:r>
          </a:p>
        </p:txBody>
      </p:sp>
      <p:sp>
        <p:nvSpPr>
          <p:cNvPr id="9" name="Thought Bubble: Cloud 22">
            <a:extLst>
              <a:ext uri="{FF2B5EF4-FFF2-40B4-BE49-F238E27FC236}">
                <a16:creationId xmlns:a16="http://schemas.microsoft.com/office/drawing/2014/main" id="{7DC750C4-9B91-D8D5-7290-90C5FF991F5A}"/>
              </a:ext>
            </a:extLst>
          </p:cNvPr>
          <p:cNvSpPr/>
          <p:nvPr/>
        </p:nvSpPr>
        <p:spPr>
          <a:xfrm>
            <a:off x="3952631" y="4540306"/>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Rules</a:t>
            </a:r>
          </a:p>
        </p:txBody>
      </p:sp>
      <p:sp>
        <p:nvSpPr>
          <p:cNvPr id="10" name="Thought Bubble: Cloud 23">
            <a:extLst>
              <a:ext uri="{FF2B5EF4-FFF2-40B4-BE49-F238E27FC236}">
                <a16:creationId xmlns:a16="http://schemas.microsoft.com/office/drawing/2014/main" id="{B8615A2F-54BB-246B-4356-860BABEACFD1}"/>
              </a:ext>
            </a:extLst>
          </p:cNvPr>
          <p:cNvSpPr/>
          <p:nvPr/>
        </p:nvSpPr>
        <p:spPr>
          <a:xfrm>
            <a:off x="8308448" y="4315327"/>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Principles</a:t>
            </a:r>
          </a:p>
        </p:txBody>
      </p:sp>
      <p:pic>
        <p:nvPicPr>
          <p:cNvPr id="11" name="Picture 2" descr="Close up thinking young black woman with afro looking up at copy space">
            <a:extLst>
              <a:ext uri="{FF2B5EF4-FFF2-40B4-BE49-F238E27FC236}">
                <a16:creationId xmlns:a16="http://schemas.microsoft.com/office/drawing/2014/main" id="{53B414F6-BD80-80BD-1282-6BECF8C4E668}"/>
              </a:ext>
            </a:extLst>
          </p:cNvPr>
          <p:cNvPicPr>
            <a:picLocks noChangeAspect="1"/>
          </p:cNvPicPr>
          <p:nvPr/>
        </p:nvPicPr>
        <p:blipFill>
          <a:blip r:embed="rId4"/>
          <a:srcRect l="18013" r="16547"/>
          <a:stretch>
            <a:fillRect/>
          </a:stretch>
        </p:blipFill>
        <p:spPr>
          <a:xfrm>
            <a:off x="515374" y="3361206"/>
            <a:ext cx="3071122" cy="3108868"/>
          </a:xfrm>
          <a:prstGeom prst="rect">
            <a:avLst/>
          </a:prstGeom>
          <a:noFill/>
          <a:ln cap="flat">
            <a:noFill/>
          </a:ln>
        </p:spPr>
      </p:pic>
      <p:sp>
        <p:nvSpPr>
          <p:cNvPr id="12" name="Thought Bubble: Cloud 15">
            <a:extLst>
              <a:ext uri="{FF2B5EF4-FFF2-40B4-BE49-F238E27FC236}">
                <a16:creationId xmlns:a16="http://schemas.microsoft.com/office/drawing/2014/main" id="{F64E2800-D2E4-B33A-B81F-9AFA5FF66305}"/>
              </a:ext>
            </a:extLst>
          </p:cNvPr>
          <p:cNvSpPr/>
          <p:nvPr/>
        </p:nvSpPr>
        <p:spPr>
          <a:xfrm>
            <a:off x="3127266" y="3001591"/>
            <a:ext cx="1797271"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Morals</a:t>
            </a:r>
          </a:p>
        </p:txBody>
      </p:sp>
      <p:sp>
        <p:nvSpPr>
          <p:cNvPr id="13" name="Thought Bubble: Cloud 20">
            <a:extLst>
              <a:ext uri="{FF2B5EF4-FFF2-40B4-BE49-F238E27FC236}">
                <a16:creationId xmlns:a16="http://schemas.microsoft.com/office/drawing/2014/main" id="{93A1EEF3-0876-6401-CAFD-125BA0BA50B1}"/>
              </a:ext>
            </a:extLst>
          </p:cNvPr>
          <p:cNvSpPr/>
          <p:nvPr/>
        </p:nvSpPr>
        <p:spPr>
          <a:xfrm>
            <a:off x="6096003" y="4659133"/>
            <a:ext cx="1930316" cy="1538715"/>
          </a:xfrm>
          <a:custGeom>
            <a:avLst>
              <a:gd name="f0" fmla="val 6300"/>
              <a:gd name="f1" fmla="val 24300"/>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0 0 -270"/>
              <a:gd name="f188" fmla="+- 0 0 180"/>
              <a:gd name="f189" fmla="+- 0 0 -90"/>
              <a:gd name="f190" fmla="+- 0 0 -212"/>
              <a:gd name="f191" fmla="*/ f5 1 21600"/>
              <a:gd name="f192" fmla="*/ f6 1 21600"/>
              <a:gd name="f193" fmla="*/ f9 1 180"/>
              <a:gd name="f194" fmla="pin -2147483647 f0 2147483647"/>
              <a:gd name="f195" fmla="pin -2147483647 f1 2147483647"/>
              <a:gd name="f196" fmla="*/ 0 f9 1"/>
              <a:gd name="f197" fmla="*/ f180 f2 1"/>
              <a:gd name="f198" fmla="*/ f181 f2 1"/>
              <a:gd name="f199" fmla="*/ f187 f2 1"/>
              <a:gd name="f200" fmla="*/ f188 f2 1"/>
              <a:gd name="f201" fmla="*/ f189 f2 1"/>
              <a:gd name="f202" fmla="*/ f190 f2 1"/>
              <a:gd name="f203" fmla="+- f194 0 10800"/>
              <a:gd name="f204" fmla="+- f195 0 10800"/>
              <a:gd name="f205" fmla="val f194"/>
              <a:gd name="f206" fmla="val f195"/>
              <a:gd name="f207" fmla="*/ f194 f191 1"/>
              <a:gd name="f208" fmla="*/ f195 f192 1"/>
              <a:gd name="f209" fmla="*/ 3000 f191 1"/>
              <a:gd name="f210" fmla="*/ 17110 f191 1"/>
              <a:gd name="f211" fmla="*/ 17330 f192 1"/>
              <a:gd name="f212" fmla="*/ 3320 f192 1"/>
              <a:gd name="f213" fmla="*/ f196 1 f4"/>
              <a:gd name="f214" fmla="*/ f197 1 f4"/>
              <a:gd name="f215" fmla="*/ f198 1 f4"/>
              <a:gd name="f216" fmla="*/ 0 f191 1"/>
              <a:gd name="f217" fmla="*/ 10800 f192 1"/>
              <a:gd name="f218" fmla="*/ f199 1 f4"/>
              <a:gd name="f219" fmla="*/ 10800 f191 1"/>
              <a:gd name="f220" fmla="*/ 21600 f192 1"/>
              <a:gd name="f221" fmla="*/ f200 1 f4"/>
              <a:gd name="f222" fmla="*/ 21600 f191 1"/>
              <a:gd name="f223" fmla="*/ f201 1 f4"/>
              <a:gd name="f224" fmla="*/ 0 f192 1"/>
              <a:gd name="f225" fmla="*/ f202 1 f4"/>
              <a:gd name="f226" fmla="+- 0 0 f204"/>
              <a:gd name="f227" fmla="+- 0 0 f203"/>
              <a:gd name="f228" fmla="+- 0 0 f213"/>
              <a:gd name="f229" fmla="+- f214 0 f3"/>
              <a:gd name="f230" fmla="+- f215 0 f3"/>
              <a:gd name="f231" fmla="+- f218 0 f3"/>
              <a:gd name="f232" fmla="+- f221 0 f3"/>
              <a:gd name="f233" fmla="+- f223 0 f3"/>
              <a:gd name="f234" fmla="*/ f205 f191 1"/>
              <a:gd name="f235" fmla="*/ f206 f192 1"/>
              <a:gd name="f236" fmla="+- f225 0 f3"/>
              <a:gd name="f237" fmla="at2 f226 f227"/>
              <a:gd name="f238" fmla="*/ f228 f2 1"/>
              <a:gd name="f239" fmla="+- f230 0 f229"/>
              <a:gd name="f240" fmla="+- f237 f3 0"/>
              <a:gd name="f241" fmla="*/ f238 1 f9"/>
              <a:gd name="f242" fmla="*/ f240 f9 1"/>
              <a:gd name="f243" fmla="+- f241 0 f3"/>
              <a:gd name="f244" fmla="*/ f242 1 f2"/>
              <a:gd name="f245" fmla="cos 1 f243"/>
              <a:gd name="f246" fmla="sin 1 f243"/>
              <a:gd name="f247" fmla="+- 0 0 f244"/>
              <a:gd name="f248" fmla="+- 0 0 f245"/>
              <a:gd name="f249" fmla="+- 0 0 f246"/>
              <a:gd name="f250" fmla="val f247"/>
              <a:gd name="f251" fmla="*/ 1800 f248 1"/>
              <a:gd name="f252" fmla="*/ 1800 f249 1"/>
              <a:gd name="f253" fmla="*/ 1200 f248 1"/>
              <a:gd name="f254" fmla="*/ 1200 f249 1"/>
              <a:gd name="f255" fmla="*/ 700 f248 1"/>
              <a:gd name="f256" fmla="*/ 700 f249 1"/>
              <a:gd name="f257" fmla="*/ f250 1 f193"/>
              <a:gd name="f258" fmla="*/ f251 f251 1"/>
              <a:gd name="f259" fmla="*/ f252 f252 1"/>
              <a:gd name="f260" fmla="*/ f253 f253 1"/>
              <a:gd name="f261" fmla="*/ f254 f254 1"/>
              <a:gd name="f262" fmla="*/ f255 f255 1"/>
              <a:gd name="f263" fmla="*/ f256 f256 1"/>
              <a:gd name="f264" fmla="*/ f257 f193 1"/>
              <a:gd name="f265" fmla="+- f258 f259 0"/>
              <a:gd name="f266" fmla="+- f260 f261 0"/>
              <a:gd name="f267" fmla="+- f262 f263 0"/>
              <a:gd name="f268" fmla="+- 0 0 f264"/>
              <a:gd name="f269" fmla="sqrt f265"/>
              <a:gd name="f270" fmla="sqrt f266"/>
              <a:gd name="f271" fmla="sqrt f267"/>
              <a:gd name="f272" fmla="*/ f268 f2 1"/>
              <a:gd name="f273" fmla="*/ f179 1 f269"/>
              <a:gd name="f274" fmla="*/ f183 1 f270"/>
              <a:gd name="f275" fmla="*/ f185 1 f271"/>
              <a:gd name="f276" fmla="*/ f272 1 f9"/>
              <a:gd name="f277" fmla="*/ f248 f273 1"/>
              <a:gd name="f278" fmla="*/ f249 f273 1"/>
              <a:gd name="f279" fmla="*/ f248 f274 1"/>
              <a:gd name="f280" fmla="*/ f249 f274 1"/>
              <a:gd name="f281" fmla="*/ f248 f275 1"/>
              <a:gd name="f282" fmla="*/ f249 f275 1"/>
              <a:gd name="f283" fmla="+- f276 0 f3"/>
              <a:gd name="f284" fmla="+- f205 0 f281"/>
              <a:gd name="f285" fmla="+- f206 0 f282"/>
              <a:gd name="f286" fmla="sin 1 f283"/>
              <a:gd name="f287" fmla="cos 1 f283"/>
              <a:gd name="f288" fmla="+- 0 0 f286"/>
              <a:gd name="f289" fmla="+- 0 0 f287"/>
              <a:gd name="f290" fmla="*/ 10800 f288 1"/>
              <a:gd name="f291" fmla="*/ 10800 f289 1"/>
              <a:gd name="f292" fmla="+- f290 10800 0"/>
              <a:gd name="f293" fmla="+- f291 10800 0"/>
              <a:gd name="f294" fmla="*/ f290 1 12"/>
              <a:gd name="f295" fmla="*/ f291 1 12"/>
              <a:gd name="f296" fmla="+- f194 0 f292"/>
              <a:gd name="f297" fmla="+- f195 0 f293"/>
              <a:gd name="f298" fmla="*/ f296 1 3"/>
              <a:gd name="f299" fmla="*/ f297 1 3"/>
              <a:gd name="f300" fmla="*/ f296 2 1"/>
              <a:gd name="f301" fmla="*/ f297 2 1"/>
              <a:gd name="f302" fmla="*/ f300 1 3"/>
              <a:gd name="f303" fmla="*/ f301 1 3"/>
              <a:gd name="f304" fmla="+- f298 f292 0"/>
              <a:gd name="f305" fmla="+- f299 f293 0"/>
              <a:gd name="f306" fmla="+- f304 0 f294"/>
              <a:gd name="f307" fmla="+- f305 0 f295"/>
              <a:gd name="f308" fmla="+- f302 f292 0"/>
              <a:gd name="f309" fmla="+- f303 f293 0"/>
              <a:gd name="f310" fmla="+- f306 0 f277"/>
              <a:gd name="f311" fmla="+- f307 0 f278"/>
              <a:gd name="f312" fmla="+- f308 0 f279"/>
              <a:gd name="f313" fmla="+- f309 0 f280"/>
            </a:gdLst>
            <a:ahLst>
              <a:ahXY gdRefX="f0" minX="f10" maxX="f11" gdRefY="f1" minY="f10" maxY="f11">
                <a:pos x="f207" y="f208"/>
              </a:ahXY>
            </a:ahLst>
            <a:cxnLst>
              <a:cxn ang="3cd4">
                <a:pos x="hc" y="t"/>
              </a:cxn>
              <a:cxn ang="0">
                <a:pos x="r" y="vc"/>
              </a:cxn>
              <a:cxn ang="cd4">
                <a:pos x="hc" y="b"/>
              </a:cxn>
              <a:cxn ang="cd2">
                <a:pos x="l" y="vc"/>
              </a:cxn>
              <a:cxn ang="f231">
                <a:pos x="f216" y="f217"/>
              </a:cxn>
              <a:cxn ang="f232">
                <a:pos x="f219" y="f220"/>
              </a:cxn>
              <a:cxn ang="f233">
                <a:pos x="f222" y="f217"/>
              </a:cxn>
              <a:cxn ang="f229">
                <a:pos x="f219" y="f224"/>
              </a:cxn>
              <a:cxn ang="f236">
                <a:pos x="f234" y="f235"/>
              </a:cxn>
            </a:cxnLst>
            <a:rect l="f209" t="f212" r="f210" b="f211"/>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310" y="f311"/>
                </a:moveTo>
                <a:arcTo wR="f182" hR="f182" stAng="f229" swAng="f239"/>
                <a:close/>
              </a:path>
              <a:path w="21600" h="21600">
                <a:moveTo>
                  <a:pt x="f312" y="f313"/>
                </a:moveTo>
                <a:arcTo wR="f184" hR="f184" stAng="f229" swAng="f239"/>
                <a:close/>
              </a:path>
              <a:path w="21600" h="21600">
                <a:moveTo>
                  <a:pt x="f284" y="f285"/>
                </a:moveTo>
                <a:arcTo wR="f186" hR="f186" stAng="f229" swAng="f239"/>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Personality</a:t>
            </a:r>
          </a:p>
        </p:txBody>
      </p:sp>
      <p:pic>
        <p:nvPicPr>
          <p:cNvPr id="14" name="Picture 14">
            <a:extLst>
              <a:ext uri="{FF2B5EF4-FFF2-40B4-BE49-F238E27FC236}">
                <a16:creationId xmlns:a16="http://schemas.microsoft.com/office/drawing/2014/main" id="{91AEAFBD-2AEE-220A-C454-ADB96557E271}"/>
              </a:ext>
            </a:extLst>
          </p:cNvPr>
          <p:cNvPicPr>
            <a:picLocks noChangeAspect="1"/>
          </p:cNvPicPr>
          <p:nvPr/>
        </p:nvPicPr>
        <p:blipFill>
          <a:blip r:embed="rId5"/>
          <a:stretch>
            <a:fillRect/>
          </a:stretch>
        </p:blipFill>
        <p:spPr>
          <a:xfrm>
            <a:off x="762097" y="1777986"/>
            <a:ext cx="997528" cy="997528"/>
          </a:xfrm>
          <a:prstGeom prst="rect">
            <a:avLst/>
          </a:prstGeom>
          <a:solidFill>
            <a:srgbClr val="FFFF00"/>
          </a:solidFill>
          <a:ln w="22229" cap="flat">
            <a:solidFill>
              <a:srgbClr val="000000"/>
            </a:solidFill>
            <a:prstDash val="solid"/>
            <a:miter/>
          </a:ln>
        </p:spPr>
      </p:pic>
      <p:pic>
        <p:nvPicPr>
          <p:cNvPr id="15" name="Picture 17">
            <a:extLst>
              <a:ext uri="{FF2B5EF4-FFF2-40B4-BE49-F238E27FC236}">
                <a16:creationId xmlns:a16="http://schemas.microsoft.com/office/drawing/2014/main" id="{5B9C32FF-FB50-7CEC-E345-5B294D504E83}"/>
              </a:ext>
            </a:extLst>
          </p:cNvPr>
          <p:cNvPicPr>
            <a:picLocks noChangeAspect="1"/>
          </p:cNvPicPr>
          <p:nvPr/>
        </p:nvPicPr>
        <p:blipFill>
          <a:blip r:embed="rId6"/>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6" name="Oval 24">
            <a:extLst>
              <a:ext uri="{FF2B5EF4-FFF2-40B4-BE49-F238E27FC236}">
                <a16:creationId xmlns:a16="http://schemas.microsoft.com/office/drawing/2014/main" id="{74E4F3CD-8FFB-BA82-DB4F-BD8558920E44}"/>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7" name="Picture 2">
            <a:extLst>
              <a:ext uri="{FF2B5EF4-FFF2-40B4-BE49-F238E27FC236}">
                <a16:creationId xmlns:a16="http://schemas.microsoft.com/office/drawing/2014/main" id="{645F3B8E-4BE4-7146-AB61-9D5D06B52CD0}"/>
              </a:ext>
            </a:extLst>
          </p:cNvPr>
          <p:cNvPicPr>
            <a:picLocks noChangeAspect="1"/>
          </p:cNvPicPr>
          <p:nvPr/>
        </p:nvPicPr>
        <p:blipFill>
          <a:blip r:embed="rId7"/>
          <a:stretch>
            <a:fillRect/>
          </a:stretch>
        </p:blipFill>
        <p:spPr>
          <a:xfrm>
            <a:off x="10748625" y="466097"/>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1000"/>
                                        <p:tgtEl>
                                          <p:spTgt spid="7"/>
                                        </p:tgtEl>
                                      </p:cBhvr>
                                    </p:animEffect>
                                    <p:anim calcmode="lin" valueType="num">
                                      <p:cBhvr>
                                        <p:cTn id="45" dur="1000"/>
                                        <p:tgtEl>
                                          <p:spTgt spid="7"/>
                                        </p:tgtEl>
                                        <p:attrNameLst>
                                          <p:attrName>ppt_x</p:attrName>
                                        </p:attrNameLst>
                                      </p:cBhvr>
                                      <p:tavLst>
                                        <p:tav tm="0">
                                          <p:val>
                                            <p:strVal val="#ppt_x"/>
                                          </p:val>
                                        </p:tav>
                                        <p:tav tm="100000">
                                          <p:val>
                                            <p:strVal val="#ppt_x"/>
                                          </p:val>
                                        </p:tav>
                                      </p:tavLst>
                                    </p:anim>
                                    <p:anim calcmode="lin" valueType="num">
                                      <p:cBhvr>
                                        <p:cTn id="46" dur="1000"/>
                                        <p:tgtEl>
                                          <p:spTgt spid="7"/>
                                        </p:tgtEl>
                                        <p:attrNameLst>
                                          <p:attrName>ppt_y</p:attrName>
                                        </p:attrNameLst>
                                      </p:cBhvr>
                                      <p:tavLst>
                                        <p:tav tm="0">
                                          <p:val>
                                            <p:strVal val="#ppt_y"/>
                                          </p:val>
                                        </p:tav>
                                        <p:tav tm="100000">
                                          <p:val>
                                            <p:strVal val="#ppt_y+.1"/>
                                          </p:val>
                                        </p:tav>
                                      </p:tavLst>
                                    </p:anim>
                                    <p:set>
                                      <p:cBhvr>
                                        <p:cTn id="47" dur="1" fill="hold">
                                          <p:stCondLst>
                                            <p:cond delay="999"/>
                                          </p:stCondLst>
                                        </p:cTn>
                                        <p:tgtEl>
                                          <p:spTgt spid="7"/>
                                        </p:tgtEl>
                                        <p:attrNameLst>
                                          <p:attrName>style.visibility</p:attrName>
                                        </p:attrNameLst>
                                      </p:cBhvr>
                                      <p:to>
                                        <p:strVal val="hidden"/>
                                      </p:to>
                                    </p:set>
                                  </p:childTnLst>
                                </p:cTn>
                              </p:par>
                              <p:par>
                                <p:cTn id="48" presetID="42" presetClass="exit" presetSubtype="0" fill="hold" grpId="1" nodeType="withEffect">
                                  <p:stCondLst>
                                    <p:cond delay="0"/>
                                  </p:stCondLst>
                                  <p:childTnLst>
                                    <p:animEffect transition="out" filter="fade">
                                      <p:cBhvr>
                                        <p:cTn id="49" dur="1000"/>
                                        <p:tgtEl>
                                          <p:spTgt spid="13"/>
                                        </p:tgtEl>
                                      </p:cBhvr>
                                    </p:animEffect>
                                    <p:anim calcmode="lin" valueType="num">
                                      <p:cBhvr>
                                        <p:cTn id="50" dur="1000"/>
                                        <p:tgtEl>
                                          <p:spTgt spid="13"/>
                                        </p:tgtEl>
                                        <p:attrNameLst>
                                          <p:attrName>ppt_x</p:attrName>
                                        </p:attrNameLst>
                                      </p:cBhvr>
                                      <p:tavLst>
                                        <p:tav tm="0">
                                          <p:val>
                                            <p:strVal val="#ppt_x"/>
                                          </p:val>
                                        </p:tav>
                                        <p:tav tm="100000">
                                          <p:val>
                                            <p:strVal val="#ppt_x"/>
                                          </p:val>
                                        </p:tav>
                                      </p:tavLst>
                                    </p:anim>
                                    <p:anim calcmode="lin" valueType="num">
                                      <p:cBhvr>
                                        <p:cTn id="51" dur="1000"/>
                                        <p:tgtEl>
                                          <p:spTgt spid="13"/>
                                        </p:tgtEl>
                                        <p:attrNameLst>
                                          <p:attrName>ppt_y</p:attrName>
                                        </p:attrNameLst>
                                      </p:cBhvr>
                                      <p:tavLst>
                                        <p:tav tm="0">
                                          <p:val>
                                            <p:strVal val="#ppt_y"/>
                                          </p:val>
                                        </p:tav>
                                        <p:tav tm="100000">
                                          <p:val>
                                            <p:strVal val="#ppt_y+.1"/>
                                          </p:val>
                                        </p:tav>
                                      </p:tavLst>
                                    </p:anim>
                                    <p:set>
                                      <p:cBhvr>
                                        <p:cTn id="52" dur="1" fill="hold">
                                          <p:stCondLst>
                                            <p:cond delay="999"/>
                                          </p:stCondLst>
                                        </p:cTn>
                                        <p:tgtEl>
                                          <p:spTgt spid="13"/>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1000"/>
                                        <p:tgtEl>
                                          <p:spTgt spid="6"/>
                                        </p:tgtEl>
                                      </p:cBhvr>
                                    </p:animEffect>
                                    <p:anim calcmode="lin" valueType="num">
                                      <p:cBhvr>
                                        <p:cTn id="55" dur="1000"/>
                                        <p:tgtEl>
                                          <p:spTgt spid="6"/>
                                        </p:tgtEl>
                                        <p:attrNameLst>
                                          <p:attrName>ppt_x</p:attrName>
                                        </p:attrNameLst>
                                      </p:cBhvr>
                                      <p:tavLst>
                                        <p:tav tm="0">
                                          <p:val>
                                            <p:strVal val="#ppt_x"/>
                                          </p:val>
                                        </p:tav>
                                        <p:tav tm="100000">
                                          <p:val>
                                            <p:strVal val="#ppt_x"/>
                                          </p:val>
                                        </p:tav>
                                      </p:tavLst>
                                    </p:anim>
                                    <p:anim calcmode="lin" valueType="num">
                                      <p:cBhvr>
                                        <p:cTn id="56" dur="1000"/>
                                        <p:tgtEl>
                                          <p:spTgt spid="6"/>
                                        </p:tgtEl>
                                        <p:attrNameLst>
                                          <p:attrName>ppt_y</p:attrName>
                                        </p:attrNameLst>
                                      </p:cBhvr>
                                      <p:tavLst>
                                        <p:tav tm="0">
                                          <p:val>
                                            <p:strVal val="#ppt_y"/>
                                          </p:val>
                                        </p:tav>
                                        <p:tav tm="100000">
                                          <p:val>
                                            <p:strVal val="#ppt_y+.1"/>
                                          </p:val>
                                        </p:tav>
                                      </p:tavLst>
                                    </p:anim>
                                    <p:set>
                                      <p:cBhvr>
                                        <p:cTn id="57" dur="1" fill="hold">
                                          <p:stCondLst>
                                            <p:cond delay="999"/>
                                          </p:stCondLst>
                                        </p:cTn>
                                        <p:tgtEl>
                                          <p:spTgt spid="6"/>
                                        </p:tgtEl>
                                        <p:attrNameLst>
                                          <p:attrName>style.visibility</p:attrName>
                                        </p:attrNameLst>
                                      </p:cBhvr>
                                      <p:to>
                                        <p:strVal val="hidden"/>
                                      </p:to>
                                    </p:set>
                                  </p:childTnLst>
                                </p:cTn>
                              </p:par>
                              <p:par>
                                <p:cTn id="58" presetID="42" presetClass="exit" presetSubtype="0" fill="hold" grpId="1" nodeType="withEffect">
                                  <p:stCondLst>
                                    <p:cond delay="0"/>
                                  </p:stCondLst>
                                  <p:childTnLst>
                                    <p:animEffect transition="out" filter="fade">
                                      <p:cBhvr>
                                        <p:cTn id="59" dur="1000"/>
                                        <p:tgtEl>
                                          <p:spTgt spid="10"/>
                                        </p:tgtEl>
                                      </p:cBhvr>
                                    </p:animEffect>
                                    <p:anim calcmode="lin" valueType="num">
                                      <p:cBhvr>
                                        <p:cTn id="60" dur="1000"/>
                                        <p:tgtEl>
                                          <p:spTgt spid="10"/>
                                        </p:tgtEl>
                                        <p:attrNameLst>
                                          <p:attrName>ppt_x</p:attrName>
                                        </p:attrNameLst>
                                      </p:cBhvr>
                                      <p:tavLst>
                                        <p:tav tm="0">
                                          <p:val>
                                            <p:strVal val="#ppt_x"/>
                                          </p:val>
                                        </p:tav>
                                        <p:tav tm="100000">
                                          <p:val>
                                            <p:strVal val="#ppt_x"/>
                                          </p:val>
                                        </p:tav>
                                      </p:tavLst>
                                    </p:anim>
                                    <p:anim calcmode="lin" valueType="num">
                                      <p:cBhvr>
                                        <p:cTn id="61" dur="1000"/>
                                        <p:tgtEl>
                                          <p:spTgt spid="10"/>
                                        </p:tgtEl>
                                        <p:attrNameLst>
                                          <p:attrName>ppt_y</p:attrName>
                                        </p:attrNameLst>
                                      </p:cBhvr>
                                      <p:tavLst>
                                        <p:tav tm="0">
                                          <p:val>
                                            <p:strVal val="#ppt_y"/>
                                          </p:val>
                                        </p:tav>
                                        <p:tav tm="100000">
                                          <p:val>
                                            <p:strVal val="#ppt_y+.1"/>
                                          </p:val>
                                        </p:tav>
                                      </p:tavLst>
                                    </p:anim>
                                    <p:set>
                                      <p:cBhvr>
                                        <p:cTn id="62" dur="1" fill="hold">
                                          <p:stCondLst>
                                            <p:cond delay="999"/>
                                          </p:stCondLst>
                                        </p:cTn>
                                        <p:tgtEl>
                                          <p:spTgt spid="10"/>
                                        </p:tgtEl>
                                        <p:attrNameLst>
                                          <p:attrName>style.visibility</p:attrName>
                                        </p:attrNameLst>
                                      </p:cBhvr>
                                      <p:to>
                                        <p:strVal val="hidden"/>
                                      </p:to>
                                    </p:set>
                                  </p:childTnLst>
                                </p:cTn>
                              </p:par>
                              <p:par>
                                <p:cTn id="63" presetID="42" presetClass="exit" presetSubtype="0" fill="hold" grpId="1" nodeType="withEffect">
                                  <p:stCondLst>
                                    <p:cond delay="0"/>
                                  </p:stCondLst>
                                  <p:childTnLst>
                                    <p:animEffect transition="out" filter="fade">
                                      <p:cBhvr>
                                        <p:cTn id="64" dur="1000"/>
                                        <p:tgtEl>
                                          <p:spTgt spid="8"/>
                                        </p:tgtEl>
                                      </p:cBhvr>
                                    </p:animEffect>
                                    <p:anim calcmode="lin" valueType="num">
                                      <p:cBhvr>
                                        <p:cTn id="65" dur="1000"/>
                                        <p:tgtEl>
                                          <p:spTgt spid="8"/>
                                        </p:tgtEl>
                                        <p:attrNameLst>
                                          <p:attrName>ppt_x</p:attrName>
                                        </p:attrNameLst>
                                      </p:cBhvr>
                                      <p:tavLst>
                                        <p:tav tm="0">
                                          <p:val>
                                            <p:strVal val="#ppt_x"/>
                                          </p:val>
                                        </p:tav>
                                        <p:tav tm="100000">
                                          <p:val>
                                            <p:strVal val="#ppt_x"/>
                                          </p:val>
                                        </p:tav>
                                      </p:tavLst>
                                    </p:anim>
                                    <p:anim calcmode="lin" valueType="num">
                                      <p:cBhvr>
                                        <p:cTn id="66" dur="1000"/>
                                        <p:tgtEl>
                                          <p:spTgt spid="8"/>
                                        </p:tgtEl>
                                        <p:attrNameLst>
                                          <p:attrName>ppt_y</p:attrName>
                                        </p:attrNameLst>
                                      </p:cBhvr>
                                      <p:tavLst>
                                        <p:tav tm="0">
                                          <p:val>
                                            <p:strVal val="#ppt_y"/>
                                          </p:val>
                                        </p:tav>
                                        <p:tav tm="100000">
                                          <p:val>
                                            <p:strVal val="#ppt_y+.1"/>
                                          </p:val>
                                        </p:tav>
                                      </p:tavLst>
                                    </p:anim>
                                    <p:set>
                                      <p:cBhvr>
                                        <p:cTn id="6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36">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95A739C-9E08-9C8B-C790-437273A260CE}"/>
              </a:ext>
            </a:extLst>
          </p:cNvPr>
          <p:cNvSpPr/>
          <p:nvPr/>
        </p:nvSpPr>
        <p:spPr>
          <a:xfrm>
            <a:off x="432264" y="387925"/>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D94770CB-0353-D470-9083-A45A486681EF}"/>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What are values?</a:t>
            </a:r>
          </a:p>
        </p:txBody>
      </p:sp>
      <p:sp>
        <p:nvSpPr>
          <p:cNvPr id="4" name="TextBox 12">
            <a:extLst>
              <a:ext uri="{FF2B5EF4-FFF2-40B4-BE49-F238E27FC236}">
                <a16:creationId xmlns:a16="http://schemas.microsoft.com/office/drawing/2014/main" id="{01BEC969-2B56-7229-9E76-FB62CE77CE65}"/>
              </a:ext>
            </a:extLst>
          </p:cNvPr>
          <p:cNvSpPr txBox="1"/>
          <p:nvPr/>
        </p:nvSpPr>
        <p:spPr>
          <a:xfrm>
            <a:off x="1964762" y="1608886"/>
            <a:ext cx="9379531"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Calibri"/>
              </a:rPr>
              <a:t>What words do you associate with the word ‘values’?</a:t>
            </a:r>
          </a:p>
        </p:txBody>
      </p:sp>
      <p:sp>
        <p:nvSpPr>
          <p:cNvPr id="5" name="TextBox 13">
            <a:extLst>
              <a:ext uri="{FF2B5EF4-FFF2-40B4-BE49-F238E27FC236}">
                <a16:creationId xmlns:a16="http://schemas.microsoft.com/office/drawing/2014/main" id="{F0F458C4-AEC4-84BC-EB78-E4FCC629467E}"/>
              </a:ext>
            </a:extLst>
          </p:cNvPr>
          <p:cNvSpPr txBox="1"/>
          <p:nvPr/>
        </p:nvSpPr>
        <p:spPr>
          <a:xfrm>
            <a:off x="1964762" y="2329964"/>
            <a:ext cx="9379531"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Calibri"/>
              </a:rPr>
              <a:t>What does the word mean?</a:t>
            </a:r>
          </a:p>
        </p:txBody>
      </p:sp>
      <p:pic>
        <p:nvPicPr>
          <p:cNvPr id="6" name="Picture 2" descr="Close up thinking young black woman with afro looking up at copy space">
            <a:extLst>
              <a:ext uri="{FF2B5EF4-FFF2-40B4-BE49-F238E27FC236}">
                <a16:creationId xmlns:a16="http://schemas.microsoft.com/office/drawing/2014/main" id="{CE1CB28F-0728-0D75-6050-539D4416392B}"/>
              </a:ext>
            </a:extLst>
          </p:cNvPr>
          <p:cNvPicPr>
            <a:picLocks noChangeAspect="1"/>
          </p:cNvPicPr>
          <p:nvPr/>
        </p:nvPicPr>
        <p:blipFill>
          <a:blip r:embed="rId4"/>
          <a:srcRect l="18013" r="16547"/>
          <a:stretch>
            <a:fillRect/>
          </a:stretch>
        </p:blipFill>
        <p:spPr>
          <a:xfrm>
            <a:off x="515374" y="3361206"/>
            <a:ext cx="3071122" cy="3108868"/>
          </a:xfrm>
          <a:prstGeom prst="rect">
            <a:avLst/>
          </a:prstGeom>
          <a:noFill/>
          <a:ln cap="flat">
            <a:noFill/>
          </a:ln>
        </p:spPr>
      </p:pic>
      <p:sp>
        <p:nvSpPr>
          <p:cNvPr id="7" name="Speech Bubble: Rectangle 24">
            <a:extLst>
              <a:ext uri="{FF2B5EF4-FFF2-40B4-BE49-F238E27FC236}">
                <a16:creationId xmlns:a16="http://schemas.microsoft.com/office/drawing/2014/main" id="{946F009D-522F-BDFA-690C-EF2EE976D93D}"/>
              </a:ext>
            </a:extLst>
          </p:cNvPr>
          <p:cNvSpPr/>
          <p:nvPr/>
        </p:nvSpPr>
        <p:spPr>
          <a:xfrm>
            <a:off x="4270019" y="3044485"/>
            <a:ext cx="6278453" cy="2716526"/>
          </a:xfrm>
          <a:custGeom>
            <a:avLst>
              <a:gd name="f0" fmla="val 6300"/>
              <a:gd name="f1" fmla="val 2430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005EB8"/>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The beliefs people have, especially about what is right and wrong and what is most important in life, that control their behaviour.</a:t>
            </a:r>
          </a:p>
        </p:txBody>
      </p:sp>
      <p:sp>
        <p:nvSpPr>
          <p:cNvPr id="8" name="Rectangle 25">
            <a:extLst>
              <a:ext uri="{FF2B5EF4-FFF2-40B4-BE49-F238E27FC236}">
                <a16:creationId xmlns:a16="http://schemas.microsoft.com/office/drawing/2014/main" id="{57F0213B-39DB-A2AD-46F9-5B4D55518228}"/>
              </a:ext>
            </a:extLst>
          </p:cNvPr>
          <p:cNvSpPr/>
          <p:nvPr/>
        </p:nvSpPr>
        <p:spPr>
          <a:xfrm>
            <a:off x="8241971" y="5536454"/>
            <a:ext cx="2305321" cy="140790"/>
          </a:xfrm>
          <a:prstGeom prst="rect">
            <a:avLst/>
          </a:prstGeom>
          <a:solidFill>
            <a:srgbClr val="005EB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Cambridge Dictionary</a:t>
            </a:r>
          </a:p>
        </p:txBody>
      </p:sp>
      <p:pic>
        <p:nvPicPr>
          <p:cNvPr id="9" name="Picture 10">
            <a:extLst>
              <a:ext uri="{FF2B5EF4-FFF2-40B4-BE49-F238E27FC236}">
                <a16:creationId xmlns:a16="http://schemas.microsoft.com/office/drawing/2014/main" id="{7F545183-0CD7-299B-42F4-E3835916E9EE}"/>
              </a:ext>
            </a:extLst>
          </p:cNvPr>
          <p:cNvPicPr>
            <a:picLocks noChangeAspect="1"/>
          </p:cNvPicPr>
          <p:nvPr/>
        </p:nvPicPr>
        <p:blipFill>
          <a:blip r:embed="rId5"/>
          <a:stretch>
            <a:fillRect/>
          </a:stretch>
        </p:blipFill>
        <p:spPr>
          <a:xfrm>
            <a:off x="762097" y="1777986"/>
            <a:ext cx="997528" cy="997528"/>
          </a:xfrm>
          <a:prstGeom prst="rect">
            <a:avLst/>
          </a:prstGeom>
          <a:solidFill>
            <a:srgbClr val="FFFF00"/>
          </a:solidFill>
          <a:ln w="22229" cap="flat">
            <a:solidFill>
              <a:srgbClr val="000000"/>
            </a:solidFill>
            <a:prstDash val="solid"/>
            <a:miter/>
          </a:ln>
        </p:spPr>
      </p:pic>
      <p:pic>
        <p:nvPicPr>
          <p:cNvPr id="10" name="Picture 14">
            <a:extLst>
              <a:ext uri="{FF2B5EF4-FFF2-40B4-BE49-F238E27FC236}">
                <a16:creationId xmlns:a16="http://schemas.microsoft.com/office/drawing/2014/main" id="{3598DB60-0A73-A429-0417-D3A0D05A2435}"/>
              </a:ext>
            </a:extLst>
          </p:cNvPr>
          <p:cNvPicPr>
            <a:picLocks noChangeAspect="1"/>
          </p:cNvPicPr>
          <p:nvPr/>
        </p:nvPicPr>
        <p:blipFill>
          <a:blip r:embed="rId6"/>
          <a:stretch>
            <a:fillRect/>
          </a:stretch>
        </p:blipFill>
        <p:spPr>
          <a:xfrm>
            <a:off x="10679515" y="5478956"/>
            <a:ext cx="1016053" cy="1016053"/>
          </a:xfrm>
          <a:prstGeom prst="rect">
            <a:avLst/>
          </a:prstGeom>
          <a:solidFill>
            <a:srgbClr val="DC745B"/>
          </a:solidFill>
          <a:ln w="22229" cap="flat">
            <a:solidFill>
              <a:srgbClr val="000000"/>
            </a:solidFill>
            <a:prstDash val="solid"/>
            <a:miter/>
          </a:ln>
        </p:spPr>
      </p:pic>
      <p:sp>
        <p:nvSpPr>
          <p:cNvPr id="11" name="Oval 15">
            <a:extLst>
              <a:ext uri="{FF2B5EF4-FFF2-40B4-BE49-F238E27FC236}">
                <a16:creationId xmlns:a16="http://schemas.microsoft.com/office/drawing/2014/main" id="{8BBFB08D-B39B-4399-A441-5B26DA7108F9}"/>
              </a:ext>
            </a:extLst>
          </p:cNvPr>
          <p:cNvSpPr/>
          <p:nvPr/>
        </p:nvSpPr>
        <p:spPr>
          <a:xfrm>
            <a:off x="10941628" y="5761003"/>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1</a:t>
            </a:r>
          </a:p>
        </p:txBody>
      </p:sp>
      <p:pic>
        <p:nvPicPr>
          <p:cNvPr id="12" name="Picture 16">
            <a:extLst>
              <a:ext uri="{FF2B5EF4-FFF2-40B4-BE49-F238E27FC236}">
                <a16:creationId xmlns:a16="http://schemas.microsoft.com/office/drawing/2014/main" id="{36AA6E15-4143-BD04-4E30-FA108C624501}"/>
              </a:ext>
            </a:extLst>
          </p:cNvPr>
          <p:cNvPicPr>
            <a:picLocks noChangeAspect="1"/>
          </p:cNvPicPr>
          <p:nvPr/>
        </p:nvPicPr>
        <p:blipFill>
          <a:blip r:embed="rId7"/>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39">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EBF907A-C175-AA96-1398-EEF9E0A34ADE}"/>
              </a:ext>
            </a:extLst>
          </p:cNvPr>
          <p:cNvSpPr/>
          <p:nvPr/>
        </p:nvSpPr>
        <p:spPr>
          <a:xfrm>
            <a:off x="459970" y="375461"/>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3" name="Picture 2" descr="man in blank t-shirt">
            <a:extLst>
              <a:ext uri="{FF2B5EF4-FFF2-40B4-BE49-F238E27FC236}">
                <a16:creationId xmlns:a16="http://schemas.microsoft.com/office/drawing/2014/main" id="{7455BAA0-438A-2C18-FC80-972E606D6B77}"/>
              </a:ext>
            </a:extLst>
          </p:cNvPr>
          <p:cNvPicPr>
            <a:picLocks noChangeAspect="1"/>
          </p:cNvPicPr>
          <p:nvPr/>
        </p:nvPicPr>
        <p:blipFill>
          <a:blip r:embed="rId4"/>
          <a:srcRect/>
          <a:stretch>
            <a:fillRect/>
          </a:stretch>
        </p:blipFill>
        <p:spPr>
          <a:xfrm>
            <a:off x="459970" y="375461"/>
            <a:ext cx="11272055" cy="6107085"/>
          </a:xfrm>
          <a:prstGeom prst="rect">
            <a:avLst/>
          </a:prstGeom>
          <a:noFill/>
          <a:ln cap="flat">
            <a:noFill/>
          </a:ln>
        </p:spPr>
      </p:pic>
      <p:sp>
        <p:nvSpPr>
          <p:cNvPr id="4" name="Title 1">
            <a:extLst>
              <a:ext uri="{FF2B5EF4-FFF2-40B4-BE49-F238E27FC236}">
                <a16:creationId xmlns:a16="http://schemas.microsoft.com/office/drawing/2014/main" id="{99B19BC4-51BF-D649-0598-01311667D7FC}"/>
              </a:ext>
            </a:extLst>
          </p:cNvPr>
          <p:cNvSpPr txBox="1">
            <a:spLocks noGrp="1"/>
          </p:cNvSpPr>
          <p:nvPr>
            <p:ph type="title"/>
          </p:nvPr>
        </p:nvSpPr>
        <p:spPr>
          <a:xfrm>
            <a:off x="650549" y="4080445"/>
            <a:ext cx="3583753" cy="1915411"/>
          </a:xfrm>
        </p:spPr>
        <p:txBody>
          <a:bodyPr anchorCtr="0"/>
          <a:lstStyle/>
          <a:p>
            <a:pPr lvl="0" algn="l"/>
            <a:r>
              <a:rPr lang="en-GB" b="1">
                <a:solidFill>
                  <a:srgbClr val="000000"/>
                </a:solidFill>
              </a:rPr>
              <a:t>What is important to you?</a:t>
            </a:r>
          </a:p>
        </p:txBody>
      </p:sp>
      <p:sp>
        <p:nvSpPr>
          <p:cNvPr id="5" name="TextBox 3">
            <a:extLst>
              <a:ext uri="{FF2B5EF4-FFF2-40B4-BE49-F238E27FC236}">
                <a16:creationId xmlns:a16="http://schemas.microsoft.com/office/drawing/2014/main" id="{8B3206D8-B282-734B-9EC9-9C77D760C9E1}"/>
              </a:ext>
            </a:extLst>
          </p:cNvPr>
          <p:cNvSpPr txBox="1"/>
          <p:nvPr/>
        </p:nvSpPr>
        <p:spPr>
          <a:xfrm>
            <a:off x="5621987" y="891274"/>
            <a:ext cx="146648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Honesty</a:t>
            </a:r>
          </a:p>
        </p:txBody>
      </p:sp>
      <p:sp>
        <p:nvSpPr>
          <p:cNvPr id="6" name="TextBox 8">
            <a:extLst>
              <a:ext uri="{FF2B5EF4-FFF2-40B4-BE49-F238E27FC236}">
                <a16:creationId xmlns:a16="http://schemas.microsoft.com/office/drawing/2014/main" id="{364A7093-4B35-DDF2-784B-9DC0359C8D68}"/>
              </a:ext>
            </a:extLst>
          </p:cNvPr>
          <p:cNvSpPr txBox="1"/>
          <p:nvPr/>
        </p:nvSpPr>
        <p:spPr>
          <a:xfrm>
            <a:off x="3988722" y="1153899"/>
            <a:ext cx="163326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Equality</a:t>
            </a:r>
          </a:p>
        </p:txBody>
      </p:sp>
      <p:sp>
        <p:nvSpPr>
          <p:cNvPr id="7" name="TextBox 11">
            <a:extLst>
              <a:ext uri="{FF2B5EF4-FFF2-40B4-BE49-F238E27FC236}">
                <a16:creationId xmlns:a16="http://schemas.microsoft.com/office/drawing/2014/main" id="{31D08BE7-CF8E-3E98-546D-2827139EA52C}"/>
              </a:ext>
            </a:extLst>
          </p:cNvPr>
          <p:cNvSpPr txBox="1"/>
          <p:nvPr/>
        </p:nvSpPr>
        <p:spPr>
          <a:xfrm>
            <a:off x="7313645" y="1032686"/>
            <a:ext cx="140094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Humour</a:t>
            </a:r>
          </a:p>
        </p:txBody>
      </p:sp>
      <p:sp>
        <p:nvSpPr>
          <p:cNvPr id="8" name="TextBox 13">
            <a:extLst>
              <a:ext uri="{FF2B5EF4-FFF2-40B4-BE49-F238E27FC236}">
                <a16:creationId xmlns:a16="http://schemas.microsoft.com/office/drawing/2014/main" id="{E38485F7-1CDC-AD11-DCA9-88A89B844DFC}"/>
              </a:ext>
            </a:extLst>
          </p:cNvPr>
          <p:cNvSpPr txBox="1"/>
          <p:nvPr/>
        </p:nvSpPr>
        <p:spPr>
          <a:xfrm>
            <a:off x="4695059" y="2186943"/>
            <a:ext cx="163326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Creativity</a:t>
            </a:r>
          </a:p>
        </p:txBody>
      </p:sp>
      <p:sp>
        <p:nvSpPr>
          <p:cNvPr id="9" name="TextBox 14">
            <a:extLst>
              <a:ext uri="{FF2B5EF4-FFF2-40B4-BE49-F238E27FC236}">
                <a16:creationId xmlns:a16="http://schemas.microsoft.com/office/drawing/2014/main" id="{111598F9-A8E3-F947-794F-59EED7E54D80}"/>
              </a:ext>
            </a:extLst>
          </p:cNvPr>
          <p:cNvSpPr txBox="1"/>
          <p:nvPr/>
        </p:nvSpPr>
        <p:spPr>
          <a:xfrm>
            <a:off x="8085033" y="1522274"/>
            <a:ext cx="163326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Justice</a:t>
            </a:r>
          </a:p>
        </p:txBody>
      </p:sp>
      <p:sp>
        <p:nvSpPr>
          <p:cNvPr id="10" name="TextBox 15">
            <a:extLst>
              <a:ext uri="{FF2B5EF4-FFF2-40B4-BE49-F238E27FC236}">
                <a16:creationId xmlns:a16="http://schemas.microsoft.com/office/drawing/2014/main" id="{98A6E5BD-AE7E-7162-DAB7-7068A4D44694}"/>
              </a:ext>
            </a:extLst>
          </p:cNvPr>
          <p:cNvSpPr txBox="1"/>
          <p:nvPr/>
        </p:nvSpPr>
        <p:spPr>
          <a:xfrm>
            <a:off x="5756093" y="1381009"/>
            <a:ext cx="195872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Compassion</a:t>
            </a:r>
          </a:p>
        </p:txBody>
      </p:sp>
      <p:sp>
        <p:nvSpPr>
          <p:cNvPr id="11" name="TextBox 16">
            <a:extLst>
              <a:ext uri="{FF2B5EF4-FFF2-40B4-BE49-F238E27FC236}">
                <a16:creationId xmlns:a16="http://schemas.microsoft.com/office/drawing/2014/main" id="{E3820ECB-D463-4669-CBF7-CD1FB517EBB3}"/>
              </a:ext>
            </a:extLst>
          </p:cNvPr>
          <p:cNvSpPr txBox="1"/>
          <p:nvPr/>
        </p:nvSpPr>
        <p:spPr>
          <a:xfrm>
            <a:off x="4532324" y="2768035"/>
            <a:ext cx="195872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Challenge</a:t>
            </a:r>
          </a:p>
        </p:txBody>
      </p:sp>
      <p:sp>
        <p:nvSpPr>
          <p:cNvPr id="12" name="TextBox 18">
            <a:extLst>
              <a:ext uri="{FF2B5EF4-FFF2-40B4-BE49-F238E27FC236}">
                <a16:creationId xmlns:a16="http://schemas.microsoft.com/office/drawing/2014/main" id="{37E00D32-210C-ABD4-9830-99E448F8BB29}"/>
              </a:ext>
            </a:extLst>
          </p:cNvPr>
          <p:cNvSpPr txBox="1"/>
          <p:nvPr/>
        </p:nvSpPr>
        <p:spPr>
          <a:xfrm>
            <a:off x="8467673" y="2327833"/>
            <a:ext cx="121345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Order</a:t>
            </a:r>
          </a:p>
        </p:txBody>
      </p:sp>
      <p:sp>
        <p:nvSpPr>
          <p:cNvPr id="13" name="TextBox 19">
            <a:extLst>
              <a:ext uri="{FF2B5EF4-FFF2-40B4-BE49-F238E27FC236}">
                <a16:creationId xmlns:a16="http://schemas.microsoft.com/office/drawing/2014/main" id="{6AF6093C-A36B-88C1-36F8-70BE3BB80DCA}"/>
              </a:ext>
            </a:extLst>
          </p:cNvPr>
          <p:cNvSpPr txBox="1"/>
          <p:nvPr/>
        </p:nvSpPr>
        <p:spPr>
          <a:xfrm>
            <a:off x="4414695" y="4479142"/>
            <a:ext cx="17273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Adventure</a:t>
            </a:r>
          </a:p>
        </p:txBody>
      </p:sp>
      <p:sp>
        <p:nvSpPr>
          <p:cNvPr id="14" name="TextBox 20">
            <a:extLst>
              <a:ext uri="{FF2B5EF4-FFF2-40B4-BE49-F238E27FC236}">
                <a16:creationId xmlns:a16="http://schemas.microsoft.com/office/drawing/2014/main" id="{5806FAF9-4657-8114-1724-BD512B317C40}"/>
              </a:ext>
            </a:extLst>
          </p:cNvPr>
          <p:cNvSpPr txBox="1"/>
          <p:nvPr/>
        </p:nvSpPr>
        <p:spPr>
          <a:xfrm>
            <a:off x="4214186" y="3818836"/>
            <a:ext cx="219398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Responsibility</a:t>
            </a:r>
          </a:p>
        </p:txBody>
      </p:sp>
      <p:sp>
        <p:nvSpPr>
          <p:cNvPr id="15" name="TextBox 21">
            <a:extLst>
              <a:ext uri="{FF2B5EF4-FFF2-40B4-BE49-F238E27FC236}">
                <a16:creationId xmlns:a16="http://schemas.microsoft.com/office/drawing/2014/main" id="{B9D750A4-7DD0-7E9F-F0FE-C75E9AA5C9C4}"/>
              </a:ext>
            </a:extLst>
          </p:cNvPr>
          <p:cNvSpPr txBox="1"/>
          <p:nvPr/>
        </p:nvSpPr>
        <p:spPr>
          <a:xfrm>
            <a:off x="6029791" y="4278404"/>
            <a:ext cx="121345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Fitness</a:t>
            </a:r>
          </a:p>
        </p:txBody>
      </p:sp>
      <p:sp>
        <p:nvSpPr>
          <p:cNvPr id="16" name="TextBox 22">
            <a:extLst>
              <a:ext uri="{FF2B5EF4-FFF2-40B4-BE49-F238E27FC236}">
                <a16:creationId xmlns:a16="http://schemas.microsoft.com/office/drawing/2014/main" id="{223A7532-B65F-FDC3-FB45-AA4D370843D8}"/>
              </a:ext>
            </a:extLst>
          </p:cNvPr>
          <p:cNvSpPr txBox="1"/>
          <p:nvPr/>
        </p:nvSpPr>
        <p:spPr>
          <a:xfrm>
            <a:off x="6433892" y="3438500"/>
            <a:ext cx="17273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Freedom</a:t>
            </a:r>
          </a:p>
        </p:txBody>
      </p:sp>
      <p:sp>
        <p:nvSpPr>
          <p:cNvPr id="17" name="TextBox 23">
            <a:extLst>
              <a:ext uri="{FF2B5EF4-FFF2-40B4-BE49-F238E27FC236}">
                <a16:creationId xmlns:a16="http://schemas.microsoft.com/office/drawing/2014/main" id="{E58EE2E5-CDDE-BD97-E243-86A115A54A36}"/>
              </a:ext>
            </a:extLst>
          </p:cNvPr>
          <p:cNvSpPr txBox="1"/>
          <p:nvPr/>
        </p:nvSpPr>
        <p:spPr>
          <a:xfrm>
            <a:off x="7066474" y="4626041"/>
            <a:ext cx="1605951"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Gratitude</a:t>
            </a:r>
          </a:p>
        </p:txBody>
      </p:sp>
      <p:sp>
        <p:nvSpPr>
          <p:cNvPr id="18" name="TextBox 25">
            <a:extLst>
              <a:ext uri="{FF2B5EF4-FFF2-40B4-BE49-F238E27FC236}">
                <a16:creationId xmlns:a16="http://schemas.microsoft.com/office/drawing/2014/main" id="{42231D10-4BA9-5F14-85FE-C62F4413B374}"/>
              </a:ext>
            </a:extLst>
          </p:cNvPr>
          <p:cNvSpPr txBox="1"/>
          <p:nvPr/>
        </p:nvSpPr>
        <p:spPr>
          <a:xfrm>
            <a:off x="4548106" y="5002362"/>
            <a:ext cx="17273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Patience</a:t>
            </a:r>
          </a:p>
        </p:txBody>
      </p:sp>
      <p:sp>
        <p:nvSpPr>
          <p:cNvPr id="19" name="TextBox 26">
            <a:extLst>
              <a:ext uri="{FF2B5EF4-FFF2-40B4-BE49-F238E27FC236}">
                <a16:creationId xmlns:a16="http://schemas.microsoft.com/office/drawing/2014/main" id="{43DAAC7D-CE66-D3B0-47FD-C1B46583B3D6}"/>
              </a:ext>
            </a:extLst>
          </p:cNvPr>
          <p:cNvSpPr txBox="1"/>
          <p:nvPr/>
        </p:nvSpPr>
        <p:spPr>
          <a:xfrm>
            <a:off x="6081454" y="5126620"/>
            <a:ext cx="189510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Connection</a:t>
            </a:r>
          </a:p>
        </p:txBody>
      </p:sp>
      <p:sp>
        <p:nvSpPr>
          <p:cNvPr id="20" name="TextBox 27">
            <a:extLst>
              <a:ext uri="{FF2B5EF4-FFF2-40B4-BE49-F238E27FC236}">
                <a16:creationId xmlns:a16="http://schemas.microsoft.com/office/drawing/2014/main" id="{D287E9F0-F1C6-A26F-AE76-FCC4D9B82974}"/>
              </a:ext>
            </a:extLst>
          </p:cNvPr>
          <p:cNvSpPr txBox="1"/>
          <p:nvPr/>
        </p:nvSpPr>
        <p:spPr>
          <a:xfrm>
            <a:off x="4234302" y="5489371"/>
            <a:ext cx="1559262"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Kindness</a:t>
            </a:r>
          </a:p>
        </p:txBody>
      </p:sp>
      <p:sp>
        <p:nvSpPr>
          <p:cNvPr id="21" name="TextBox 28">
            <a:extLst>
              <a:ext uri="{FF2B5EF4-FFF2-40B4-BE49-F238E27FC236}">
                <a16:creationId xmlns:a16="http://schemas.microsoft.com/office/drawing/2014/main" id="{FC2E64B3-C849-EF72-8756-9C4202F720F9}"/>
              </a:ext>
            </a:extLst>
          </p:cNvPr>
          <p:cNvSpPr txBox="1"/>
          <p:nvPr/>
        </p:nvSpPr>
        <p:spPr>
          <a:xfrm>
            <a:off x="4447230" y="3313721"/>
            <a:ext cx="195872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Forgiveness</a:t>
            </a:r>
          </a:p>
        </p:txBody>
      </p:sp>
      <p:sp>
        <p:nvSpPr>
          <p:cNvPr id="22" name="TextBox 29">
            <a:extLst>
              <a:ext uri="{FF2B5EF4-FFF2-40B4-BE49-F238E27FC236}">
                <a16:creationId xmlns:a16="http://schemas.microsoft.com/office/drawing/2014/main" id="{585224B8-3F09-5D8C-DEEE-39BD6011E2E6}"/>
              </a:ext>
            </a:extLst>
          </p:cNvPr>
          <p:cNvSpPr txBox="1"/>
          <p:nvPr/>
        </p:nvSpPr>
        <p:spPr>
          <a:xfrm>
            <a:off x="6334277" y="2284463"/>
            <a:ext cx="195872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Persistence</a:t>
            </a:r>
          </a:p>
        </p:txBody>
      </p:sp>
      <p:sp>
        <p:nvSpPr>
          <p:cNvPr id="23" name="TextBox 30">
            <a:extLst>
              <a:ext uri="{FF2B5EF4-FFF2-40B4-BE49-F238E27FC236}">
                <a16:creationId xmlns:a16="http://schemas.microsoft.com/office/drawing/2014/main" id="{D198067F-DBB0-D2D7-56D1-1F3F336DFCCA}"/>
              </a:ext>
            </a:extLst>
          </p:cNvPr>
          <p:cNvSpPr txBox="1"/>
          <p:nvPr/>
        </p:nvSpPr>
        <p:spPr>
          <a:xfrm>
            <a:off x="6104305" y="2829254"/>
            <a:ext cx="2335441"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Independence</a:t>
            </a:r>
          </a:p>
        </p:txBody>
      </p:sp>
      <p:sp>
        <p:nvSpPr>
          <p:cNvPr id="24" name="TextBox 32">
            <a:extLst>
              <a:ext uri="{FF2B5EF4-FFF2-40B4-BE49-F238E27FC236}">
                <a16:creationId xmlns:a16="http://schemas.microsoft.com/office/drawing/2014/main" id="{DCCF0F9D-3A52-EE74-D097-6676FAD5A3EF}"/>
              </a:ext>
            </a:extLst>
          </p:cNvPr>
          <p:cNvSpPr txBox="1"/>
          <p:nvPr/>
        </p:nvSpPr>
        <p:spPr>
          <a:xfrm>
            <a:off x="6881472" y="1908151"/>
            <a:ext cx="121345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Trust</a:t>
            </a:r>
          </a:p>
        </p:txBody>
      </p:sp>
      <p:sp>
        <p:nvSpPr>
          <p:cNvPr id="25" name="TextBox 33">
            <a:extLst>
              <a:ext uri="{FF2B5EF4-FFF2-40B4-BE49-F238E27FC236}">
                <a16:creationId xmlns:a16="http://schemas.microsoft.com/office/drawing/2014/main" id="{98C9C05D-14CF-8DFB-C4EA-F2F1BB54B1E2}"/>
              </a:ext>
            </a:extLst>
          </p:cNvPr>
          <p:cNvSpPr txBox="1"/>
          <p:nvPr/>
        </p:nvSpPr>
        <p:spPr>
          <a:xfrm>
            <a:off x="7061005" y="3916439"/>
            <a:ext cx="1406667"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Courage</a:t>
            </a:r>
          </a:p>
        </p:txBody>
      </p:sp>
      <p:sp>
        <p:nvSpPr>
          <p:cNvPr id="26" name="TextBox 35">
            <a:extLst>
              <a:ext uri="{FF2B5EF4-FFF2-40B4-BE49-F238E27FC236}">
                <a16:creationId xmlns:a16="http://schemas.microsoft.com/office/drawing/2014/main" id="{D4B6DDC6-6BA0-C109-FE5A-A5ACD275EC84}"/>
              </a:ext>
            </a:extLst>
          </p:cNvPr>
          <p:cNvSpPr txBox="1"/>
          <p:nvPr/>
        </p:nvSpPr>
        <p:spPr>
          <a:xfrm>
            <a:off x="5988012" y="5627199"/>
            <a:ext cx="2568019"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Encouragement</a:t>
            </a:r>
          </a:p>
        </p:txBody>
      </p:sp>
      <p:sp>
        <p:nvSpPr>
          <p:cNvPr id="27" name="TextBox 36">
            <a:extLst>
              <a:ext uri="{FF2B5EF4-FFF2-40B4-BE49-F238E27FC236}">
                <a16:creationId xmlns:a16="http://schemas.microsoft.com/office/drawing/2014/main" id="{786DC341-AEE0-AAE7-D5CE-075A419C07E3}"/>
              </a:ext>
            </a:extLst>
          </p:cNvPr>
          <p:cNvSpPr txBox="1"/>
          <p:nvPr/>
        </p:nvSpPr>
        <p:spPr>
          <a:xfrm>
            <a:off x="4495748" y="1688814"/>
            <a:ext cx="1570546"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70C0"/>
                </a:solidFill>
                <a:uFillTx/>
                <a:latin typeface="Calibri"/>
              </a:rPr>
              <a:t>Curiosity</a:t>
            </a:r>
          </a:p>
        </p:txBody>
      </p:sp>
      <p:sp>
        <p:nvSpPr>
          <p:cNvPr id="28" name="Title 1">
            <a:extLst>
              <a:ext uri="{FF2B5EF4-FFF2-40B4-BE49-F238E27FC236}">
                <a16:creationId xmlns:a16="http://schemas.microsoft.com/office/drawing/2014/main" id="{EE57A733-2BA8-33AD-E861-707C48379AE7}"/>
              </a:ext>
            </a:extLst>
          </p:cNvPr>
          <p:cNvSpPr txBox="1"/>
          <p:nvPr/>
        </p:nvSpPr>
        <p:spPr>
          <a:xfrm>
            <a:off x="535765" y="456715"/>
            <a:ext cx="10515600" cy="741925"/>
          </a:xfrm>
          <a:prstGeom prst="rect">
            <a:avLst/>
          </a:prstGeom>
          <a:noFill/>
          <a:ln cap="flat">
            <a:noFill/>
          </a:ln>
        </p:spPr>
        <p:txBody>
          <a:bodyPr vert="horz" wrap="square" lIns="0" tIns="0" rIns="0" bIns="179999" anchor="b" anchorCtr="0" compatLnSpc="1">
            <a:normAutofit/>
          </a:bodyPr>
          <a:lstStyle/>
          <a:p>
            <a:pPr marL="0" marR="0" lvl="0" indent="0" algn="l" defTabSz="914400" rtl="0" fontAlgn="auto" hangingPunct="1">
              <a:lnSpc>
                <a:spcPct val="125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600" baseline="0">
                <a:solidFill>
                  <a:srgbClr val="000000"/>
                </a:solidFill>
                <a:uFillTx/>
                <a:latin typeface="Helvetica" pitchFamily="2"/>
              </a:rPr>
              <a:t>Your core values</a:t>
            </a:r>
          </a:p>
        </p:txBody>
      </p:sp>
      <p:pic>
        <p:nvPicPr>
          <p:cNvPr id="29" name="Picture 34">
            <a:extLst>
              <a:ext uri="{FF2B5EF4-FFF2-40B4-BE49-F238E27FC236}">
                <a16:creationId xmlns:a16="http://schemas.microsoft.com/office/drawing/2014/main" id="{D6522C35-2C37-6D68-FAC9-4167C34717D3}"/>
              </a:ext>
            </a:extLst>
          </p:cNvPr>
          <p:cNvPicPr>
            <a:picLocks noChangeAspect="1"/>
          </p:cNvPicPr>
          <p:nvPr/>
        </p:nvPicPr>
        <p:blipFill>
          <a:blip r:embed="rId5"/>
          <a:stretch>
            <a:fillRect/>
          </a:stretch>
        </p:blipFill>
        <p:spPr>
          <a:xfrm>
            <a:off x="2415579" y="5390049"/>
            <a:ext cx="997528" cy="997528"/>
          </a:xfrm>
          <a:prstGeom prst="rect">
            <a:avLst/>
          </a:prstGeom>
          <a:solidFill>
            <a:srgbClr val="FFFF00"/>
          </a:solidFill>
          <a:ln w="22229" cap="flat">
            <a:solidFill>
              <a:srgbClr val="000000"/>
            </a:solidFill>
            <a:prstDash val="solid"/>
            <a:miter/>
          </a:ln>
        </p:spPr>
      </p:pic>
      <p:pic>
        <p:nvPicPr>
          <p:cNvPr id="30" name="Picture 37">
            <a:extLst>
              <a:ext uri="{FF2B5EF4-FFF2-40B4-BE49-F238E27FC236}">
                <a16:creationId xmlns:a16="http://schemas.microsoft.com/office/drawing/2014/main" id="{2708D61C-A920-5255-348F-D003DC9197B7}"/>
              </a:ext>
            </a:extLst>
          </p:cNvPr>
          <p:cNvPicPr>
            <a:picLocks noChangeAspect="1"/>
          </p:cNvPicPr>
          <p:nvPr/>
        </p:nvPicPr>
        <p:blipFill>
          <a:blip r:embed="rId6"/>
          <a:stretch>
            <a:fillRect/>
          </a:stretch>
        </p:blipFill>
        <p:spPr>
          <a:xfrm>
            <a:off x="10715981" y="5487826"/>
            <a:ext cx="1016053" cy="1016053"/>
          </a:xfrm>
          <a:prstGeom prst="rect">
            <a:avLst/>
          </a:prstGeom>
          <a:solidFill>
            <a:srgbClr val="DC745B"/>
          </a:solidFill>
          <a:ln w="22229" cap="flat">
            <a:solidFill>
              <a:srgbClr val="000000"/>
            </a:solidFill>
            <a:prstDash val="solid"/>
            <a:miter/>
          </a:ln>
        </p:spPr>
      </p:pic>
      <p:sp>
        <p:nvSpPr>
          <p:cNvPr id="31" name="Oval 38">
            <a:extLst>
              <a:ext uri="{FF2B5EF4-FFF2-40B4-BE49-F238E27FC236}">
                <a16:creationId xmlns:a16="http://schemas.microsoft.com/office/drawing/2014/main" id="{DE8A9E4B-130B-F32A-5FD1-60F2B06EC914}"/>
              </a:ext>
            </a:extLst>
          </p:cNvPr>
          <p:cNvSpPr/>
          <p:nvPr/>
        </p:nvSpPr>
        <p:spPr>
          <a:xfrm>
            <a:off x="10978085" y="5769882"/>
            <a:ext cx="491837" cy="433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C74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a:rPr>
              <a:t>2</a:t>
            </a:r>
          </a:p>
        </p:txBody>
      </p:sp>
      <p:pic>
        <p:nvPicPr>
          <p:cNvPr id="32" name="Picture 39">
            <a:extLst>
              <a:ext uri="{FF2B5EF4-FFF2-40B4-BE49-F238E27FC236}">
                <a16:creationId xmlns:a16="http://schemas.microsoft.com/office/drawing/2014/main" id="{0EEA5000-197E-10A1-9835-895AE8554880}"/>
              </a:ext>
            </a:extLst>
          </p:cNvPr>
          <p:cNvPicPr>
            <a:picLocks noChangeAspect="1"/>
          </p:cNvPicPr>
          <p:nvPr/>
        </p:nvPicPr>
        <p:blipFill>
          <a:blip r:embed="rId7"/>
          <a:stretch>
            <a:fillRect/>
          </a:stretch>
        </p:blipFill>
        <p:spPr>
          <a:xfrm>
            <a:off x="10762478" y="459376"/>
            <a:ext cx="829534" cy="596554"/>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59">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64117AF-ECEF-E7ED-9009-BB851DCE7B48}"/>
              </a:ext>
            </a:extLst>
          </p:cNvPr>
          <p:cNvSpPr/>
          <p:nvPr/>
        </p:nvSpPr>
        <p:spPr>
          <a:xfrm>
            <a:off x="432264" y="387925"/>
            <a:ext cx="11272055" cy="6107085"/>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7DBFD21F-3459-778F-5F54-84E3C1643977}"/>
              </a:ext>
            </a:extLst>
          </p:cNvPr>
          <p:cNvSpPr txBox="1">
            <a:spLocks noGrp="1"/>
          </p:cNvSpPr>
          <p:nvPr>
            <p:ph type="title"/>
          </p:nvPr>
        </p:nvSpPr>
        <p:spPr>
          <a:xfrm>
            <a:off x="671946" y="660151"/>
            <a:ext cx="10515600" cy="741925"/>
          </a:xfrm>
        </p:spPr>
        <p:txBody>
          <a:bodyPr anchorCtr="0"/>
          <a:lstStyle/>
          <a:p>
            <a:pPr lvl="0" algn="l"/>
            <a:r>
              <a:rPr lang="en-GB" b="1">
                <a:solidFill>
                  <a:srgbClr val="000000"/>
                </a:solidFill>
              </a:rPr>
              <a:t>NHS Values</a:t>
            </a:r>
          </a:p>
        </p:txBody>
      </p:sp>
      <p:grpSp>
        <p:nvGrpSpPr>
          <p:cNvPr id="4" name="Group 4">
            <a:extLst>
              <a:ext uri="{FF2B5EF4-FFF2-40B4-BE49-F238E27FC236}">
                <a16:creationId xmlns:a16="http://schemas.microsoft.com/office/drawing/2014/main" id="{D580CE33-5E02-FA56-BF96-517C7231D694}"/>
              </a:ext>
            </a:extLst>
          </p:cNvPr>
          <p:cNvGrpSpPr/>
          <p:nvPr/>
        </p:nvGrpSpPr>
        <p:grpSpPr>
          <a:xfrm>
            <a:off x="4682404" y="767958"/>
            <a:ext cx="6319519" cy="5597426"/>
            <a:chOff x="4682404" y="767958"/>
            <a:chExt cx="6319519" cy="5597426"/>
          </a:xfrm>
        </p:grpSpPr>
        <p:pic>
          <p:nvPicPr>
            <p:cNvPr id="5" name="Picture 5" descr="slide 4-34.png">
              <a:extLst>
                <a:ext uri="{FF2B5EF4-FFF2-40B4-BE49-F238E27FC236}">
                  <a16:creationId xmlns:a16="http://schemas.microsoft.com/office/drawing/2014/main" id="{C77D8846-AD8A-AE68-A34C-C046C0F6FA29}"/>
                </a:ext>
              </a:extLst>
            </p:cNvPr>
            <p:cNvPicPr>
              <a:picLocks noChangeAspect="1"/>
            </p:cNvPicPr>
            <p:nvPr/>
          </p:nvPicPr>
          <p:blipFill>
            <a:blip r:embed="rId4"/>
            <a:srcRect l="11666" t="5786" r="14155" b="11844"/>
            <a:stretch>
              <a:fillRect/>
            </a:stretch>
          </p:blipFill>
          <p:spPr>
            <a:xfrm>
              <a:off x="5302340" y="990670"/>
              <a:ext cx="5037411" cy="5090766"/>
            </a:xfrm>
            <a:prstGeom prst="rect">
              <a:avLst/>
            </a:prstGeom>
            <a:noFill/>
            <a:ln cap="flat">
              <a:noFill/>
            </a:ln>
          </p:spPr>
        </p:pic>
        <p:pic>
          <p:nvPicPr>
            <p:cNvPr id="6" name="Picture 6" descr="slide 4-35.png">
              <a:extLst>
                <a:ext uri="{FF2B5EF4-FFF2-40B4-BE49-F238E27FC236}">
                  <a16:creationId xmlns:a16="http://schemas.microsoft.com/office/drawing/2014/main" id="{0C352AE7-B045-D45F-7515-D12A9DA256AC}"/>
                </a:ext>
              </a:extLst>
            </p:cNvPr>
            <p:cNvPicPr>
              <a:picLocks noChangeAspect="1"/>
            </p:cNvPicPr>
            <p:nvPr/>
          </p:nvPicPr>
          <p:blipFill>
            <a:blip r:embed="rId5"/>
            <a:srcRect r="6728" b="12048"/>
            <a:stretch>
              <a:fillRect/>
            </a:stretch>
          </p:blipFill>
          <p:spPr>
            <a:xfrm>
              <a:off x="5330092" y="4619667"/>
              <a:ext cx="1818156" cy="1745717"/>
            </a:xfrm>
            <a:prstGeom prst="rect">
              <a:avLst/>
            </a:prstGeom>
            <a:noFill/>
            <a:ln cap="flat">
              <a:noFill/>
            </a:ln>
          </p:spPr>
        </p:pic>
        <p:pic>
          <p:nvPicPr>
            <p:cNvPr id="7" name="Picture 8" descr="slide 4-36.png">
              <a:extLst>
                <a:ext uri="{FF2B5EF4-FFF2-40B4-BE49-F238E27FC236}">
                  <a16:creationId xmlns:a16="http://schemas.microsoft.com/office/drawing/2014/main" id="{A7486091-1205-C29E-DF80-55F444541779}"/>
                </a:ext>
              </a:extLst>
            </p:cNvPr>
            <p:cNvPicPr>
              <a:picLocks noChangeAspect="1"/>
            </p:cNvPicPr>
            <p:nvPr/>
          </p:nvPicPr>
          <p:blipFill>
            <a:blip r:embed="rId6"/>
            <a:srcRect l="9933" t="5508" r="14742" b="10843"/>
            <a:stretch>
              <a:fillRect/>
            </a:stretch>
          </p:blipFill>
          <p:spPr>
            <a:xfrm>
              <a:off x="4682404" y="2751155"/>
              <a:ext cx="1543854" cy="1745717"/>
            </a:xfrm>
            <a:prstGeom prst="rect">
              <a:avLst/>
            </a:prstGeom>
            <a:noFill/>
            <a:ln cap="flat">
              <a:noFill/>
            </a:ln>
          </p:spPr>
        </p:pic>
        <p:pic>
          <p:nvPicPr>
            <p:cNvPr id="8" name="Picture 11" descr="slide 4-37.png">
              <a:extLst>
                <a:ext uri="{FF2B5EF4-FFF2-40B4-BE49-F238E27FC236}">
                  <a16:creationId xmlns:a16="http://schemas.microsoft.com/office/drawing/2014/main" id="{A8B27B4A-DA8C-A431-97FB-0733AB88A982}"/>
                </a:ext>
              </a:extLst>
            </p:cNvPr>
            <p:cNvPicPr>
              <a:picLocks noChangeAspect="1"/>
            </p:cNvPicPr>
            <p:nvPr/>
          </p:nvPicPr>
          <p:blipFill>
            <a:blip r:embed="rId7"/>
            <a:srcRect l="7846" t="8176" r="13139" b="8950"/>
            <a:stretch>
              <a:fillRect/>
            </a:stretch>
          </p:blipFill>
          <p:spPr>
            <a:xfrm>
              <a:off x="5237765" y="916512"/>
              <a:ext cx="1634544" cy="1745644"/>
            </a:xfrm>
            <a:prstGeom prst="rect">
              <a:avLst/>
            </a:prstGeom>
            <a:noFill/>
            <a:ln cap="flat">
              <a:noFill/>
            </a:ln>
          </p:spPr>
        </p:pic>
        <p:pic>
          <p:nvPicPr>
            <p:cNvPr id="9" name="Picture 12" descr="slide 4-38.png">
              <a:extLst>
                <a:ext uri="{FF2B5EF4-FFF2-40B4-BE49-F238E27FC236}">
                  <a16:creationId xmlns:a16="http://schemas.microsoft.com/office/drawing/2014/main" id="{34F0C2A3-76E5-49E4-F1DF-E236F98A72EC}"/>
                </a:ext>
              </a:extLst>
            </p:cNvPr>
            <p:cNvPicPr>
              <a:picLocks noChangeAspect="1"/>
            </p:cNvPicPr>
            <p:nvPr/>
          </p:nvPicPr>
          <p:blipFill>
            <a:blip r:embed="rId8"/>
            <a:srcRect l="13940" r="7529" b="13167"/>
            <a:stretch>
              <a:fillRect/>
            </a:stretch>
          </p:blipFill>
          <p:spPr>
            <a:xfrm>
              <a:off x="8944496" y="767958"/>
              <a:ext cx="1646724" cy="1854019"/>
            </a:xfrm>
            <a:prstGeom prst="rect">
              <a:avLst/>
            </a:prstGeom>
            <a:noFill/>
            <a:ln cap="flat">
              <a:noFill/>
            </a:ln>
          </p:spPr>
        </p:pic>
        <p:pic>
          <p:nvPicPr>
            <p:cNvPr id="10" name="Picture 13" descr="slide 4-39.png">
              <a:extLst>
                <a:ext uri="{FF2B5EF4-FFF2-40B4-BE49-F238E27FC236}">
                  <a16:creationId xmlns:a16="http://schemas.microsoft.com/office/drawing/2014/main" id="{D84808A3-F1D6-3CB7-B796-1323356D5B03}"/>
                </a:ext>
              </a:extLst>
            </p:cNvPr>
            <p:cNvPicPr>
              <a:picLocks noChangeAspect="1"/>
            </p:cNvPicPr>
            <p:nvPr/>
          </p:nvPicPr>
          <p:blipFill>
            <a:blip r:embed="rId9"/>
            <a:srcRect l="14424" t="7401" r="6243" b="13598"/>
            <a:stretch>
              <a:fillRect/>
            </a:stretch>
          </p:blipFill>
          <p:spPr>
            <a:xfrm>
              <a:off x="9280300" y="2674876"/>
              <a:ext cx="1721623" cy="1745717"/>
            </a:xfrm>
            <a:prstGeom prst="rect">
              <a:avLst/>
            </a:prstGeom>
            <a:noFill/>
            <a:ln cap="flat">
              <a:noFill/>
            </a:ln>
          </p:spPr>
        </p:pic>
        <p:pic>
          <p:nvPicPr>
            <p:cNvPr id="11" name="Picture 14" descr="slide 4-40.png">
              <a:extLst>
                <a:ext uri="{FF2B5EF4-FFF2-40B4-BE49-F238E27FC236}">
                  <a16:creationId xmlns:a16="http://schemas.microsoft.com/office/drawing/2014/main" id="{27DC9D48-4FD0-8CC0-0D87-0A1E3A46FC3D}"/>
                </a:ext>
              </a:extLst>
            </p:cNvPr>
            <p:cNvPicPr>
              <a:picLocks noChangeAspect="1"/>
            </p:cNvPicPr>
            <p:nvPr/>
          </p:nvPicPr>
          <p:blipFill>
            <a:blip r:embed="rId10"/>
            <a:srcRect l="-1" t="10499" r="2721" b="13598"/>
            <a:stretch>
              <a:fillRect/>
            </a:stretch>
          </p:blipFill>
          <p:spPr>
            <a:xfrm>
              <a:off x="8285780" y="4709470"/>
              <a:ext cx="1930892" cy="1534088"/>
            </a:xfrm>
            <a:prstGeom prst="rect">
              <a:avLst/>
            </a:prstGeom>
            <a:noFill/>
            <a:ln cap="flat">
              <a:noFill/>
            </a:ln>
          </p:spPr>
        </p:pic>
      </p:grpSp>
      <p:pic>
        <p:nvPicPr>
          <p:cNvPr id="12" name="Picture 15" descr="slide 1-03.png">
            <a:extLst>
              <a:ext uri="{FF2B5EF4-FFF2-40B4-BE49-F238E27FC236}">
                <a16:creationId xmlns:a16="http://schemas.microsoft.com/office/drawing/2014/main" id="{1530A234-CDE3-A102-A8FF-BAB6A84CFB06}"/>
              </a:ext>
            </a:extLst>
          </p:cNvPr>
          <p:cNvPicPr>
            <a:picLocks noChangeAspect="1"/>
          </p:cNvPicPr>
          <p:nvPr/>
        </p:nvPicPr>
        <p:blipFill>
          <a:blip r:embed="rId11"/>
          <a:srcRect l="26424" t="25709" r="32077" b="23892"/>
          <a:stretch>
            <a:fillRect/>
          </a:stretch>
        </p:blipFill>
        <p:spPr>
          <a:xfrm>
            <a:off x="6739237" y="2439354"/>
            <a:ext cx="2028084" cy="2004227"/>
          </a:xfrm>
          <a:prstGeom prst="rect">
            <a:avLst/>
          </a:prstGeom>
          <a:noFill/>
          <a:ln cap="flat">
            <a:noFill/>
          </a:ln>
        </p:spPr>
      </p:pic>
      <p:sp>
        <p:nvSpPr>
          <p:cNvPr id="13" name="TextBox 1">
            <a:extLst>
              <a:ext uri="{FF2B5EF4-FFF2-40B4-BE49-F238E27FC236}">
                <a16:creationId xmlns:a16="http://schemas.microsoft.com/office/drawing/2014/main" id="{68E70BC8-C9F9-40B8-92AD-162E9C819E0F}"/>
              </a:ext>
            </a:extLst>
          </p:cNvPr>
          <p:cNvSpPr txBox="1"/>
          <p:nvPr/>
        </p:nvSpPr>
        <p:spPr>
          <a:xfrm>
            <a:off x="1029166" y="1625583"/>
            <a:ext cx="2746674"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All NHS staff are expected to demonstrate these 6 values…</a:t>
            </a:r>
          </a:p>
        </p:txBody>
      </p:sp>
      <p:sp>
        <p:nvSpPr>
          <p:cNvPr id="14" name="TextBox 17">
            <a:extLst>
              <a:ext uri="{FF2B5EF4-FFF2-40B4-BE49-F238E27FC236}">
                <a16:creationId xmlns:a16="http://schemas.microsoft.com/office/drawing/2014/main" id="{46D011D1-DBE2-3268-0669-48104DA432BB}"/>
              </a:ext>
            </a:extLst>
          </p:cNvPr>
          <p:cNvSpPr txBox="1"/>
          <p:nvPr/>
        </p:nvSpPr>
        <p:spPr>
          <a:xfrm>
            <a:off x="650732" y="3707059"/>
            <a:ext cx="4189387"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These values are important to the NHS as they want to ensure the delivery of high quality, safe and compassionate healthcare at all times and the best patient experience.</a:t>
            </a:r>
          </a:p>
        </p:txBody>
      </p:sp>
      <p:pic>
        <p:nvPicPr>
          <p:cNvPr id="15" name="Picture 16">
            <a:extLst>
              <a:ext uri="{FF2B5EF4-FFF2-40B4-BE49-F238E27FC236}">
                <a16:creationId xmlns:a16="http://schemas.microsoft.com/office/drawing/2014/main" id="{45BBC8F2-300A-F1DA-9598-8D810FE0C254}"/>
              </a:ext>
            </a:extLst>
          </p:cNvPr>
          <p:cNvPicPr>
            <a:picLocks noChangeAspect="1"/>
          </p:cNvPicPr>
          <p:nvPr/>
        </p:nvPicPr>
        <p:blipFill>
          <a:blip r:embed="rId12"/>
          <a:stretch>
            <a:fillRect/>
          </a:stretch>
        </p:blipFill>
        <p:spPr>
          <a:xfrm>
            <a:off x="10762478" y="459376"/>
            <a:ext cx="829534" cy="596554"/>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2172</Words>
  <Application>Microsoft Office PowerPoint</Application>
  <PresentationFormat>Widescreen</PresentationFormat>
  <Paragraphs>195</Paragraphs>
  <Slides>22</Slides>
  <Notes>19</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vt:lpstr>
      <vt:lpstr>Office Theme</vt:lpstr>
      <vt:lpstr>STAY CONNECTED: YOUR VALUES &amp; THE NHS</vt:lpstr>
      <vt:lpstr>INTRODUCTION </vt:lpstr>
      <vt:lpstr>INSTRUCTIONS </vt:lpstr>
      <vt:lpstr>ICONS USED</vt:lpstr>
      <vt:lpstr>STAY CONNECTED: YOUR VALUES &amp; THE NHS</vt:lpstr>
      <vt:lpstr>What are values?</vt:lpstr>
      <vt:lpstr>What are values?</vt:lpstr>
      <vt:lpstr>What is important to you?</vt:lpstr>
      <vt:lpstr>NHS Values</vt:lpstr>
      <vt:lpstr>Values-Based Recruitment</vt:lpstr>
      <vt:lpstr>Improving Lives</vt:lpstr>
      <vt:lpstr>Compassion</vt:lpstr>
      <vt:lpstr>Working together for patients</vt:lpstr>
      <vt:lpstr>Respect &amp; Dignity</vt:lpstr>
      <vt:lpstr>Everyone Counts</vt:lpstr>
      <vt:lpstr>Commitment to quality of care</vt:lpstr>
      <vt:lpstr>Identifying Values</vt:lpstr>
      <vt:lpstr>What activities do you do?</vt:lpstr>
      <vt:lpstr>PowerPoint Presentation</vt:lpstr>
      <vt:lpstr>Values-Based Interview Questions</vt:lpstr>
      <vt:lpstr>TASK: Plan for applications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Peppis-Whalley</dc:creator>
  <cp:lastModifiedBy>Sian Hampson</cp:lastModifiedBy>
  <cp:revision>8</cp:revision>
  <dcterms:created xsi:type="dcterms:W3CDTF">2019-08-23T10:13:45Z</dcterms:created>
  <dcterms:modified xsi:type="dcterms:W3CDTF">2024-04-16T10:01:27Z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0x0101006B64A15D5A43AD448E70852B92A821D1</vt:lpwstr>
  </property>
  <property fmtid="{D5CDD505-2E9C-101B-9397-08002B2CF9AE}" pid="3" name="MediaServiceImageTags">
    <vt:lpwstr/>
  </property>
  <property fmtid="{D5CDD505-2E9C-101B-9397-08002B2CF9AE}" pid="4" name="Order">
    <vt:r8>25900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